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7" r:id="rId3"/>
    <p:sldId id="270" r:id="rId4"/>
    <p:sldId id="271" r:id="rId5"/>
    <p:sldId id="321" r:id="rId6"/>
    <p:sldId id="297" r:id="rId7"/>
    <p:sldId id="330" r:id="rId8"/>
    <p:sldId id="258" r:id="rId9"/>
    <p:sldId id="278" r:id="rId10"/>
    <p:sldId id="281" r:id="rId11"/>
    <p:sldId id="280" r:id="rId12"/>
    <p:sldId id="282" r:id="rId13"/>
    <p:sldId id="283" r:id="rId14"/>
    <p:sldId id="286" r:id="rId15"/>
    <p:sldId id="284" r:id="rId16"/>
    <p:sldId id="285" r:id="rId17"/>
    <p:sldId id="262" r:id="rId18"/>
    <p:sldId id="259" r:id="rId19"/>
    <p:sldId id="260" r:id="rId20"/>
    <p:sldId id="277" r:id="rId21"/>
    <p:sldId id="298" r:id="rId22"/>
    <p:sldId id="332" r:id="rId23"/>
    <p:sldId id="299" r:id="rId24"/>
    <p:sldId id="331" r:id="rId25"/>
    <p:sldId id="300" r:id="rId26"/>
    <p:sldId id="333" r:id="rId27"/>
    <p:sldId id="301" r:id="rId28"/>
    <p:sldId id="302" r:id="rId29"/>
    <p:sldId id="329" r:id="rId30"/>
    <p:sldId id="303" r:id="rId31"/>
    <p:sldId id="334" r:id="rId32"/>
    <p:sldId id="304" r:id="rId33"/>
    <p:sldId id="335" r:id="rId34"/>
    <p:sldId id="263" r:id="rId35"/>
    <p:sldId id="261" r:id="rId36"/>
    <p:sldId id="264" r:id="rId37"/>
    <p:sldId id="276" r:id="rId38"/>
    <p:sldId id="305" r:id="rId39"/>
    <p:sldId id="306" r:id="rId40"/>
    <p:sldId id="308" r:id="rId41"/>
    <p:sldId id="309" r:id="rId42"/>
    <p:sldId id="310" r:id="rId43"/>
    <p:sldId id="325" r:id="rId44"/>
    <p:sldId id="326" r:id="rId45"/>
    <p:sldId id="323" r:id="rId46"/>
    <p:sldId id="311" r:id="rId47"/>
    <p:sldId id="312" r:id="rId48"/>
    <p:sldId id="324" r:id="rId49"/>
    <p:sldId id="313" r:id="rId50"/>
    <p:sldId id="314" r:id="rId51"/>
    <p:sldId id="315" r:id="rId52"/>
    <p:sldId id="322" r:id="rId53"/>
    <p:sldId id="316" r:id="rId54"/>
    <p:sldId id="266" r:id="rId55"/>
    <p:sldId id="289" r:id="rId56"/>
    <p:sldId id="265" r:id="rId57"/>
    <p:sldId id="267" r:id="rId58"/>
    <p:sldId id="288" r:id="rId59"/>
    <p:sldId id="287" r:id="rId60"/>
    <p:sldId id="293" r:id="rId61"/>
    <p:sldId id="317" r:id="rId62"/>
    <p:sldId id="290" r:id="rId63"/>
    <p:sldId id="318" r:id="rId64"/>
    <p:sldId id="291" r:id="rId65"/>
    <p:sldId id="319" r:id="rId66"/>
    <p:sldId id="292" r:id="rId67"/>
    <p:sldId id="320" r:id="rId68"/>
    <p:sldId id="294" r:id="rId69"/>
    <p:sldId id="328" r:id="rId70"/>
    <p:sldId id="327" r:id="rId71"/>
    <p:sldId id="268" r:id="rId72"/>
    <p:sldId id="269" r:id="rId73"/>
    <p:sldId id="272" r:id="rId74"/>
    <p:sldId id="275" r:id="rId75"/>
    <p:sldId id="295" r:id="rId76"/>
    <p:sldId id="296" r:id="rId77"/>
    <p:sldId id="273" r:id="rId78"/>
    <p:sldId id="274" r:id="rId79"/>
    <p:sldId id="279"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9282A-1DF6-45E3-B1CA-14636BCCB81D}">
          <p14:sldIdLst>
            <p14:sldId id="256"/>
            <p14:sldId id="257"/>
            <p14:sldId id="270"/>
            <p14:sldId id="271"/>
            <p14:sldId id="321"/>
            <p14:sldId id="297"/>
            <p14:sldId id="330"/>
          </p14:sldIdLst>
        </p14:section>
        <p14:section name="1. Safety" id="{7DC9EC7A-8B4F-4C3E-A9C7-BD96752D308A}">
          <p14:sldIdLst>
            <p14:sldId id="258"/>
            <p14:sldId id="278"/>
            <p14:sldId id="281"/>
            <p14:sldId id="280"/>
            <p14:sldId id="282"/>
            <p14:sldId id="283"/>
            <p14:sldId id="286"/>
            <p14:sldId id="284"/>
            <p14:sldId id="285"/>
            <p14:sldId id="262"/>
            <p14:sldId id="259"/>
          </p14:sldIdLst>
        </p14:section>
        <p14:section name="2. History" id="{C2B3AB70-6217-4977-9E37-3989998FAE89}">
          <p14:sldIdLst>
            <p14:sldId id="260"/>
            <p14:sldId id="277"/>
            <p14:sldId id="298"/>
            <p14:sldId id="332"/>
            <p14:sldId id="299"/>
            <p14:sldId id="331"/>
            <p14:sldId id="300"/>
            <p14:sldId id="333"/>
            <p14:sldId id="301"/>
            <p14:sldId id="302"/>
            <p14:sldId id="329"/>
            <p14:sldId id="303"/>
            <p14:sldId id="334"/>
            <p14:sldId id="304"/>
            <p14:sldId id="335"/>
            <p14:sldId id="263"/>
            <p14:sldId id="261"/>
          </p14:sldIdLst>
        </p14:section>
        <p14:section name="3. Programming" id="{4C79CC71-670B-4C26-BE16-617A131E8704}">
          <p14:sldIdLst>
            <p14:sldId id="264"/>
            <p14:sldId id="276"/>
            <p14:sldId id="305"/>
            <p14:sldId id="306"/>
            <p14:sldId id="308"/>
            <p14:sldId id="309"/>
            <p14:sldId id="310"/>
            <p14:sldId id="325"/>
            <p14:sldId id="326"/>
            <p14:sldId id="323"/>
            <p14:sldId id="311"/>
            <p14:sldId id="312"/>
            <p14:sldId id="324"/>
            <p14:sldId id="313"/>
            <p14:sldId id="314"/>
            <p14:sldId id="315"/>
            <p14:sldId id="322"/>
            <p14:sldId id="316"/>
            <p14:sldId id="266"/>
            <p14:sldId id="289"/>
            <p14:sldId id="265"/>
          </p14:sldIdLst>
        </p14:section>
        <p14:section name="4. IP" id="{0DA5B0F2-BC78-4089-AD84-DBC55973A317}">
          <p14:sldIdLst>
            <p14:sldId id="267"/>
            <p14:sldId id="288"/>
            <p14:sldId id="287"/>
            <p14:sldId id="293"/>
            <p14:sldId id="317"/>
            <p14:sldId id="290"/>
            <p14:sldId id="318"/>
            <p14:sldId id="291"/>
            <p14:sldId id="319"/>
            <p14:sldId id="292"/>
            <p14:sldId id="320"/>
            <p14:sldId id="294"/>
            <p14:sldId id="328"/>
            <p14:sldId id="327"/>
            <p14:sldId id="268"/>
            <p14:sldId id="269"/>
          </p14:sldIdLst>
        </p14:section>
        <p14:section name="6. Careers" id="{0C3E5A62-D76D-4E0F-B3F3-31D5B5E4816B}">
          <p14:sldIdLst>
            <p14:sldId id="272"/>
            <p14:sldId id="275"/>
            <p14:sldId id="295"/>
            <p14:sldId id="296"/>
            <p14:sldId id="273"/>
            <p14:sldId id="274"/>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0" autoAdjust="0"/>
    <p:restoredTop sz="88571" autoAdjust="0"/>
  </p:normalViewPr>
  <p:slideViewPr>
    <p:cSldViewPr snapToGrid="0">
      <p:cViewPr varScale="1">
        <p:scale>
          <a:sx n="91" d="100"/>
          <a:sy n="91" d="100"/>
        </p:scale>
        <p:origin x="2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B54EE-F63F-4273-9320-569B1C7A73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0DAE56-5050-401A-BAEE-CAA699D955FE}">
      <dgm:prSet/>
      <dgm:spPr/>
      <dgm:t>
        <a:bodyPr/>
        <a:lstStyle/>
        <a:p>
          <a:r>
            <a:rPr lang="en-US" dirty="0"/>
            <a:t>Understand the purpose of the program (</a:t>
          </a:r>
          <a:r>
            <a:rPr lang="en-US" b="1" i="1" dirty="0"/>
            <a:t>requirements</a:t>
          </a:r>
          <a:r>
            <a:rPr lang="en-US" dirty="0"/>
            <a:t>)</a:t>
          </a:r>
        </a:p>
      </dgm:t>
    </dgm:pt>
    <dgm:pt modelId="{ADE0030F-E485-4E60-AF92-9CECB5711FD4}" type="parTrans" cxnId="{D467D4F9-AF8B-4523-BC2B-88DC6E3EE74E}">
      <dgm:prSet/>
      <dgm:spPr/>
      <dgm:t>
        <a:bodyPr/>
        <a:lstStyle/>
        <a:p>
          <a:endParaRPr lang="en-US"/>
        </a:p>
      </dgm:t>
    </dgm:pt>
    <dgm:pt modelId="{83BB51B8-4E9A-417F-BC77-87E676B45C0F}" type="sibTrans" cxnId="{D467D4F9-AF8B-4523-BC2B-88DC6E3EE74E}">
      <dgm:prSet/>
      <dgm:spPr/>
      <dgm:t>
        <a:bodyPr/>
        <a:lstStyle/>
        <a:p>
          <a:endParaRPr lang="en-US"/>
        </a:p>
      </dgm:t>
    </dgm:pt>
    <dgm:pt modelId="{5116C642-4173-484A-96D6-17D657E3E167}">
      <dgm:prSet/>
      <dgm:spPr/>
      <dgm:t>
        <a:bodyPr/>
        <a:lstStyle/>
        <a:p>
          <a:r>
            <a:rPr lang="en-US" dirty="0"/>
            <a:t>Break instructions into steps (</a:t>
          </a:r>
          <a:r>
            <a:rPr lang="en-US" b="1" i="1" dirty="0"/>
            <a:t>design</a:t>
          </a:r>
          <a:r>
            <a:rPr lang="en-US" dirty="0"/>
            <a:t>)</a:t>
          </a:r>
        </a:p>
      </dgm:t>
    </dgm:pt>
    <dgm:pt modelId="{18C57E11-FFC4-4C9A-8E41-267912D80035}" type="parTrans" cxnId="{C87DAE8F-401E-45BA-803C-F43F8A32AD73}">
      <dgm:prSet/>
      <dgm:spPr/>
      <dgm:t>
        <a:bodyPr/>
        <a:lstStyle/>
        <a:p>
          <a:endParaRPr lang="en-US"/>
        </a:p>
      </dgm:t>
    </dgm:pt>
    <dgm:pt modelId="{CF7CCAA0-014E-4878-9EE7-DA4B78C75349}" type="sibTrans" cxnId="{C87DAE8F-401E-45BA-803C-F43F8A32AD73}">
      <dgm:prSet/>
      <dgm:spPr/>
      <dgm:t>
        <a:bodyPr/>
        <a:lstStyle/>
        <a:p>
          <a:endParaRPr lang="en-US"/>
        </a:p>
      </dgm:t>
    </dgm:pt>
    <dgm:pt modelId="{2AFE36D6-24A9-406C-8AA4-0881B18F4443}">
      <dgm:prSet/>
      <dgm:spPr/>
      <dgm:t>
        <a:bodyPr/>
        <a:lstStyle/>
        <a:p>
          <a:r>
            <a:rPr lang="en-US" dirty="0"/>
            <a:t>Translate design into language (</a:t>
          </a:r>
          <a:r>
            <a:rPr lang="en-US" b="1" i="1" dirty="0"/>
            <a:t>coding</a:t>
          </a:r>
          <a:r>
            <a:rPr lang="en-US" dirty="0"/>
            <a:t>)</a:t>
          </a:r>
        </a:p>
      </dgm:t>
    </dgm:pt>
    <dgm:pt modelId="{4922B6D9-5D14-42BD-8516-154C4517B3F0}" type="parTrans" cxnId="{F9559498-650B-4D83-ABFC-A157E6BE3838}">
      <dgm:prSet/>
      <dgm:spPr/>
      <dgm:t>
        <a:bodyPr/>
        <a:lstStyle/>
        <a:p>
          <a:endParaRPr lang="en-US"/>
        </a:p>
      </dgm:t>
    </dgm:pt>
    <dgm:pt modelId="{D722315C-9CAE-477F-B9A6-363791E00281}" type="sibTrans" cxnId="{F9559498-650B-4D83-ABFC-A157E6BE3838}">
      <dgm:prSet/>
      <dgm:spPr/>
      <dgm:t>
        <a:bodyPr/>
        <a:lstStyle/>
        <a:p>
          <a:endParaRPr lang="en-US"/>
        </a:p>
      </dgm:t>
    </dgm:pt>
    <dgm:pt modelId="{B2416730-6C30-4860-86F4-5A1B17CB7190}">
      <dgm:prSet/>
      <dgm:spPr/>
      <dgm:t>
        <a:bodyPr/>
        <a:lstStyle/>
        <a:p>
          <a:r>
            <a:rPr lang="en-US" dirty="0"/>
            <a:t>Verify actual results match expected results (</a:t>
          </a:r>
          <a:r>
            <a:rPr lang="en-US" b="1" i="1" dirty="0"/>
            <a:t>testing</a:t>
          </a:r>
          <a:r>
            <a:rPr lang="en-US" dirty="0"/>
            <a:t>)</a:t>
          </a:r>
        </a:p>
      </dgm:t>
    </dgm:pt>
    <dgm:pt modelId="{9E4484AC-87FF-4BB3-ACDC-0F35353B2C6C}" type="parTrans" cxnId="{6E80871B-F5C8-45D2-82F9-D3BE6D655AF8}">
      <dgm:prSet/>
      <dgm:spPr/>
      <dgm:t>
        <a:bodyPr/>
        <a:lstStyle/>
        <a:p>
          <a:endParaRPr lang="en-US"/>
        </a:p>
      </dgm:t>
    </dgm:pt>
    <dgm:pt modelId="{85B11FDF-0B88-47AB-B7A4-853A48812BCF}" type="sibTrans" cxnId="{6E80871B-F5C8-45D2-82F9-D3BE6D655AF8}">
      <dgm:prSet/>
      <dgm:spPr/>
      <dgm:t>
        <a:bodyPr/>
        <a:lstStyle/>
        <a:p>
          <a:endParaRPr lang="en-US"/>
        </a:p>
      </dgm:t>
    </dgm:pt>
    <dgm:pt modelId="{18B445CF-0F46-4C67-8899-66E8A3AC2E5A}" type="pres">
      <dgm:prSet presAssocID="{A2CB54EE-F63F-4273-9320-569B1C7A73A5}" presName="root" presStyleCnt="0">
        <dgm:presLayoutVars>
          <dgm:dir/>
          <dgm:resizeHandles val="exact"/>
        </dgm:presLayoutVars>
      </dgm:prSet>
      <dgm:spPr/>
    </dgm:pt>
    <dgm:pt modelId="{7A557BAB-3558-40C8-8A1A-D96C4FD0C5C3}" type="pres">
      <dgm:prSet presAssocID="{E20DAE56-5050-401A-BAEE-CAA699D955FE}" presName="compNode" presStyleCnt="0"/>
      <dgm:spPr/>
    </dgm:pt>
    <dgm:pt modelId="{32F8522E-0CC6-44BC-9BFC-3F1DB8D7642A}" type="pres">
      <dgm:prSet presAssocID="{E20DAE56-5050-401A-BAEE-CAA699D955FE}" presName="bgRect" presStyleLbl="bgShp" presStyleIdx="0" presStyleCnt="4"/>
      <dgm:spPr/>
    </dgm:pt>
    <dgm:pt modelId="{E4458C29-E310-461C-BBD3-BE9FF35B1FC4}" type="pres">
      <dgm:prSet presAssocID="{E20DAE56-5050-401A-BAEE-CAA699D955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C"/>
        </a:ext>
      </dgm:extLst>
    </dgm:pt>
    <dgm:pt modelId="{C222F17A-F0D7-4DDB-9475-BE065F2BF16D}" type="pres">
      <dgm:prSet presAssocID="{E20DAE56-5050-401A-BAEE-CAA699D955FE}" presName="spaceRect" presStyleCnt="0"/>
      <dgm:spPr/>
    </dgm:pt>
    <dgm:pt modelId="{F08F1A09-0F83-472A-8AC5-E4D08151AB0F}" type="pres">
      <dgm:prSet presAssocID="{E20DAE56-5050-401A-BAEE-CAA699D955FE}" presName="parTx" presStyleLbl="revTx" presStyleIdx="0" presStyleCnt="4">
        <dgm:presLayoutVars>
          <dgm:chMax val="0"/>
          <dgm:chPref val="0"/>
        </dgm:presLayoutVars>
      </dgm:prSet>
      <dgm:spPr/>
    </dgm:pt>
    <dgm:pt modelId="{A53619DF-5C57-4A4F-A2C4-5B250FA4A214}" type="pres">
      <dgm:prSet presAssocID="{83BB51B8-4E9A-417F-BC77-87E676B45C0F}" presName="sibTrans" presStyleCnt="0"/>
      <dgm:spPr/>
    </dgm:pt>
    <dgm:pt modelId="{D94CAA18-0F2D-48CB-A6D7-ED2E9D35EA10}" type="pres">
      <dgm:prSet presAssocID="{5116C642-4173-484A-96D6-17D657E3E167}" presName="compNode" presStyleCnt="0"/>
      <dgm:spPr/>
    </dgm:pt>
    <dgm:pt modelId="{12DDBA8E-CBF0-47AC-93B4-D1645C1651B0}" type="pres">
      <dgm:prSet presAssocID="{5116C642-4173-484A-96D6-17D657E3E167}" presName="bgRect" presStyleLbl="bgShp" presStyleIdx="1" presStyleCnt="4"/>
      <dgm:spPr/>
    </dgm:pt>
    <dgm:pt modelId="{641DD4C8-74F3-48AD-83C2-06A229ADC540}" type="pres">
      <dgm:prSet presAssocID="{5116C642-4173-484A-96D6-17D657E3E1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p"/>
        </a:ext>
      </dgm:extLst>
    </dgm:pt>
    <dgm:pt modelId="{EDFE0054-CF3C-4392-8C46-5A99E6A12648}" type="pres">
      <dgm:prSet presAssocID="{5116C642-4173-484A-96D6-17D657E3E167}" presName="spaceRect" presStyleCnt="0"/>
      <dgm:spPr/>
    </dgm:pt>
    <dgm:pt modelId="{EE600BA1-6642-44A6-B624-B3F8DEC79179}" type="pres">
      <dgm:prSet presAssocID="{5116C642-4173-484A-96D6-17D657E3E167}" presName="parTx" presStyleLbl="revTx" presStyleIdx="1" presStyleCnt="4">
        <dgm:presLayoutVars>
          <dgm:chMax val="0"/>
          <dgm:chPref val="0"/>
        </dgm:presLayoutVars>
      </dgm:prSet>
      <dgm:spPr/>
    </dgm:pt>
    <dgm:pt modelId="{DB0A6C5A-B539-4365-BC97-FF35F373E01D}" type="pres">
      <dgm:prSet presAssocID="{CF7CCAA0-014E-4878-9EE7-DA4B78C75349}" presName="sibTrans" presStyleCnt="0"/>
      <dgm:spPr/>
    </dgm:pt>
    <dgm:pt modelId="{BF5F2ECD-9F50-49E7-8726-569A5A0A428F}" type="pres">
      <dgm:prSet presAssocID="{2AFE36D6-24A9-406C-8AA4-0881B18F4443}" presName="compNode" presStyleCnt="0"/>
      <dgm:spPr/>
    </dgm:pt>
    <dgm:pt modelId="{3603AD91-C921-4CB1-A09E-7E53A4CE059D}" type="pres">
      <dgm:prSet presAssocID="{2AFE36D6-24A9-406C-8AA4-0881B18F4443}" presName="bgRect" presStyleLbl="bgShp" presStyleIdx="2" presStyleCnt="4"/>
      <dgm:spPr/>
    </dgm:pt>
    <dgm:pt modelId="{4CCB3A38-882E-42AA-9C10-5CAE8C0055F2}" type="pres">
      <dgm:prSet presAssocID="{2AFE36D6-24A9-406C-8AA4-0881B18F44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de"/>
        </a:ext>
      </dgm:extLst>
    </dgm:pt>
    <dgm:pt modelId="{C02D3599-89FC-4500-85DA-B9EB4DB70A05}" type="pres">
      <dgm:prSet presAssocID="{2AFE36D6-24A9-406C-8AA4-0881B18F4443}" presName="spaceRect" presStyleCnt="0"/>
      <dgm:spPr/>
    </dgm:pt>
    <dgm:pt modelId="{E9C30477-57FE-4BE2-8251-10AD024F7182}" type="pres">
      <dgm:prSet presAssocID="{2AFE36D6-24A9-406C-8AA4-0881B18F4443}" presName="parTx" presStyleLbl="revTx" presStyleIdx="2" presStyleCnt="4">
        <dgm:presLayoutVars>
          <dgm:chMax val="0"/>
          <dgm:chPref val="0"/>
        </dgm:presLayoutVars>
      </dgm:prSet>
      <dgm:spPr/>
    </dgm:pt>
    <dgm:pt modelId="{39CF70BE-AB45-4D57-95E9-76A4C2487850}" type="pres">
      <dgm:prSet presAssocID="{D722315C-9CAE-477F-B9A6-363791E00281}" presName="sibTrans" presStyleCnt="0"/>
      <dgm:spPr/>
    </dgm:pt>
    <dgm:pt modelId="{6B9F9EAF-29C9-4172-901E-DF4A2A710B97}" type="pres">
      <dgm:prSet presAssocID="{B2416730-6C30-4860-86F4-5A1B17CB7190}" presName="compNode" presStyleCnt="0"/>
      <dgm:spPr/>
    </dgm:pt>
    <dgm:pt modelId="{02F1C028-4928-471F-9291-8D0271719559}" type="pres">
      <dgm:prSet presAssocID="{B2416730-6C30-4860-86F4-5A1B17CB7190}" presName="bgRect" presStyleLbl="bgShp" presStyleIdx="3" presStyleCnt="4"/>
      <dgm:spPr/>
    </dgm:pt>
    <dgm:pt modelId="{60767944-EE75-4D14-ACD7-F443A54DDA1A}" type="pres">
      <dgm:prSet presAssocID="{B2416730-6C30-4860-86F4-5A1B17CB71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Case"/>
        </a:ext>
      </dgm:extLst>
    </dgm:pt>
    <dgm:pt modelId="{8013E50B-25F5-49FE-A8DB-564F018EA883}" type="pres">
      <dgm:prSet presAssocID="{B2416730-6C30-4860-86F4-5A1B17CB7190}" presName="spaceRect" presStyleCnt="0"/>
      <dgm:spPr/>
    </dgm:pt>
    <dgm:pt modelId="{AC8533B9-1A4B-44F7-A2F7-172CEB9F7E72}" type="pres">
      <dgm:prSet presAssocID="{B2416730-6C30-4860-86F4-5A1B17CB7190}" presName="parTx" presStyleLbl="revTx" presStyleIdx="3" presStyleCnt="4">
        <dgm:presLayoutVars>
          <dgm:chMax val="0"/>
          <dgm:chPref val="0"/>
        </dgm:presLayoutVars>
      </dgm:prSet>
      <dgm:spPr/>
    </dgm:pt>
  </dgm:ptLst>
  <dgm:cxnLst>
    <dgm:cxn modelId="{6E80871B-F5C8-45D2-82F9-D3BE6D655AF8}" srcId="{A2CB54EE-F63F-4273-9320-569B1C7A73A5}" destId="{B2416730-6C30-4860-86F4-5A1B17CB7190}" srcOrd="3" destOrd="0" parTransId="{9E4484AC-87FF-4BB3-ACDC-0F35353B2C6C}" sibTransId="{85B11FDF-0B88-47AB-B7A4-853A48812BCF}"/>
    <dgm:cxn modelId="{3BAF8A27-A106-4889-9638-E2B47DEAE4AE}" type="presOf" srcId="{B2416730-6C30-4860-86F4-5A1B17CB7190}" destId="{AC8533B9-1A4B-44F7-A2F7-172CEB9F7E72}" srcOrd="0" destOrd="0" presId="urn:microsoft.com/office/officeart/2018/2/layout/IconVerticalSolidList"/>
    <dgm:cxn modelId="{EBC24761-2197-44CD-874E-2D0FD012B23E}" type="presOf" srcId="{E20DAE56-5050-401A-BAEE-CAA699D955FE}" destId="{F08F1A09-0F83-472A-8AC5-E4D08151AB0F}" srcOrd="0" destOrd="0" presId="urn:microsoft.com/office/officeart/2018/2/layout/IconVerticalSolidList"/>
    <dgm:cxn modelId="{C87DAE8F-401E-45BA-803C-F43F8A32AD73}" srcId="{A2CB54EE-F63F-4273-9320-569B1C7A73A5}" destId="{5116C642-4173-484A-96D6-17D657E3E167}" srcOrd="1" destOrd="0" parTransId="{18C57E11-FFC4-4C9A-8E41-267912D80035}" sibTransId="{CF7CCAA0-014E-4878-9EE7-DA4B78C75349}"/>
    <dgm:cxn modelId="{F9559498-650B-4D83-ABFC-A157E6BE3838}" srcId="{A2CB54EE-F63F-4273-9320-569B1C7A73A5}" destId="{2AFE36D6-24A9-406C-8AA4-0881B18F4443}" srcOrd="2" destOrd="0" parTransId="{4922B6D9-5D14-42BD-8516-154C4517B3F0}" sibTransId="{D722315C-9CAE-477F-B9A6-363791E00281}"/>
    <dgm:cxn modelId="{DA8F1D9E-E825-4D75-BEBB-A28B288931DA}" type="presOf" srcId="{A2CB54EE-F63F-4273-9320-569B1C7A73A5}" destId="{18B445CF-0F46-4C67-8899-66E8A3AC2E5A}" srcOrd="0" destOrd="0" presId="urn:microsoft.com/office/officeart/2018/2/layout/IconVerticalSolidList"/>
    <dgm:cxn modelId="{335E1EB7-C3C7-43D1-B6F5-CCF32C8FB1D7}" type="presOf" srcId="{2AFE36D6-24A9-406C-8AA4-0881B18F4443}" destId="{E9C30477-57FE-4BE2-8251-10AD024F7182}" srcOrd="0" destOrd="0" presId="urn:microsoft.com/office/officeart/2018/2/layout/IconVerticalSolidList"/>
    <dgm:cxn modelId="{383494CE-87FC-44F5-8163-A0691DE47694}" type="presOf" srcId="{5116C642-4173-484A-96D6-17D657E3E167}" destId="{EE600BA1-6642-44A6-B624-B3F8DEC79179}" srcOrd="0" destOrd="0" presId="urn:microsoft.com/office/officeart/2018/2/layout/IconVerticalSolidList"/>
    <dgm:cxn modelId="{D467D4F9-AF8B-4523-BC2B-88DC6E3EE74E}" srcId="{A2CB54EE-F63F-4273-9320-569B1C7A73A5}" destId="{E20DAE56-5050-401A-BAEE-CAA699D955FE}" srcOrd="0" destOrd="0" parTransId="{ADE0030F-E485-4E60-AF92-9CECB5711FD4}" sibTransId="{83BB51B8-4E9A-417F-BC77-87E676B45C0F}"/>
    <dgm:cxn modelId="{30FD85F1-75FB-4EE6-AC4F-97988A4347E7}" type="presParOf" srcId="{18B445CF-0F46-4C67-8899-66E8A3AC2E5A}" destId="{7A557BAB-3558-40C8-8A1A-D96C4FD0C5C3}" srcOrd="0" destOrd="0" presId="urn:microsoft.com/office/officeart/2018/2/layout/IconVerticalSolidList"/>
    <dgm:cxn modelId="{22F39CA5-4E8B-4B7F-A8F6-3087CB4F89D4}" type="presParOf" srcId="{7A557BAB-3558-40C8-8A1A-D96C4FD0C5C3}" destId="{32F8522E-0CC6-44BC-9BFC-3F1DB8D7642A}" srcOrd="0" destOrd="0" presId="urn:microsoft.com/office/officeart/2018/2/layout/IconVerticalSolidList"/>
    <dgm:cxn modelId="{84DD07B4-55A0-46B8-B226-A656C92EAE68}" type="presParOf" srcId="{7A557BAB-3558-40C8-8A1A-D96C4FD0C5C3}" destId="{E4458C29-E310-461C-BBD3-BE9FF35B1FC4}" srcOrd="1" destOrd="0" presId="urn:microsoft.com/office/officeart/2018/2/layout/IconVerticalSolidList"/>
    <dgm:cxn modelId="{AED4A22B-02A0-49CD-8175-1606BAAFF706}" type="presParOf" srcId="{7A557BAB-3558-40C8-8A1A-D96C4FD0C5C3}" destId="{C222F17A-F0D7-4DDB-9475-BE065F2BF16D}" srcOrd="2" destOrd="0" presId="urn:microsoft.com/office/officeart/2018/2/layout/IconVerticalSolidList"/>
    <dgm:cxn modelId="{C818223A-8D28-4AF4-B051-63F3A0D0E0B9}" type="presParOf" srcId="{7A557BAB-3558-40C8-8A1A-D96C4FD0C5C3}" destId="{F08F1A09-0F83-472A-8AC5-E4D08151AB0F}" srcOrd="3" destOrd="0" presId="urn:microsoft.com/office/officeart/2018/2/layout/IconVerticalSolidList"/>
    <dgm:cxn modelId="{DC07C125-BB42-46E4-B62D-ED16FA2CA223}" type="presParOf" srcId="{18B445CF-0F46-4C67-8899-66E8A3AC2E5A}" destId="{A53619DF-5C57-4A4F-A2C4-5B250FA4A214}" srcOrd="1" destOrd="0" presId="urn:microsoft.com/office/officeart/2018/2/layout/IconVerticalSolidList"/>
    <dgm:cxn modelId="{325A6D7C-4EF2-4186-80D6-64CAA91E95BB}" type="presParOf" srcId="{18B445CF-0F46-4C67-8899-66E8A3AC2E5A}" destId="{D94CAA18-0F2D-48CB-A6D7-ED2E9D35EA10}" srcOrd="2" destOrd="0" presId="urn:microsoft.com/office/officeart/2018/2/layout/IconVerticalSolidList"/>
    <dgm:cxn modelId="{0327694B-6D47-41B3-ABE1-93D2CADD9101}" type="presParOf" srcId="{D94CAA18-0F2D-48CB-A6D7-ED2E9D35EA10}" destId="{12DDBA8E-CBF0-47AC-93B4-D1645C1651B0}" srcOrd="0" destOrd="0" presId="urn:microsoft.com/office/officeart/2018/2/layout/IconVerticalSolidList"/>
    <dgm:cxn modelId="{62773F87-C0BC-46A3-A0ED-6A28F4AFE8D3}" type="presParOf" srcId="{D94CAA18-0F2D-48CB-A6D7-ED2E9D35EA10}" destId="{641DD4C8-74F3-48AD-83C2-06A229ADC540}" srcOrd="1" destOrd="0" presId="urn:microsoft.com/office/officeart/2018/2/layout/IconVerticalSolidList"/>
    <dgm:cxn modelId="{B6C469FE-4292-40BF-AFE7-807A6E54D7A9}" type="presParOf" srcId="{D94CAA18-0F2D-48CB-A6D7-ED2E9D35EA10}" destId="{EDFE0054-CF3C-4392-8C46-5A99E6A12648}" srcOrd="2" destOrd="0" presId="urn:microsoft.com/office/officeart/2018/2/layout/IconVerticalSolidList"/>
    <dgm:cxn modelId="{AD6733A3-BE6C-4574-909C-142C33859A3D}" type="presParOf" srcId="{D94CAA18-0F2D-48CB-A6D7-ED2E9D35EA10}" destId="{EE600BA1-6642-44A6-B624-B3F8DEC79179}" srcOrd="3" destOrd="0" presId="urn:microsoft.com/office/officeart/2018/2/layout/IconVerticalSolidList"/>
    <dgm:cxn modelId="{D7840195-4FB5-4FEB-818F-5D95382FC76F}" type="presParOf" srcId="{18B445CF-0F46-4C67-8899-66E8A3AC2E5A}" destId="{DB0A6C5A-B539-4365-BC97-FF35F373E01D}" srcOrd="3" destOrd="0" presId="urn:microsoft.com/office/officeart/2018/2/layout/IconVerticalSolidList"/>
    <dgm:cxn modelId="{B2553C8A-C3CE-4039-838B-D050AF52BCED}" type="presParOf" srcId="{18B445CF-0F46-4C67-8899-66E8A3AC2E5A}" destId="{BF5F2ECD-9F50-49E7-8726-569A5A0A428F}" srcOrd="4" destOrd="0" presId="urn:microsoft.com/office/officeart/2018/2/layout/IconVerticalSolidList"/>
    <dgm:cxn modelId="{84F72E81-6F64-4D2D-8334-D08FBC71AF77}" type="presParOf" srcId="{BF5F2ECD-9F50-49E7-8726-569A5A0A428F}" destId="{3603AD91-C921-4CB1-A09E-7E53A4CE059D}" srcOrd="0" destOrd="0" presId="urn:microsoft.com/office/officeart/2018/2/layout/IconVerticalSolidList"/>
    <dgm:cxn modelId="{874A1820-53D6-41E7-96D3-108E972FD6C8}" type="presParOf" srcId="{BF5F2ECD-9F50-49E7-8726-569A5A0A428F}" destId="{4CCB3A38-882E-42AA-9C10-5CAE8C0055F2}" srcOrd="1" destOrd="0" presId="urn:microsoft.com/office/officeart/2018/2/layout/IconVerticalSolidList"/>
    <dgm:cxn modelId="{B393834C-52C3-4B13-BC6E-5C7E7598A425}" type="presParOf" srcId="{BF5F2ECD-9F50-49E7-8726-569A5A0A428F}" destId="{C02D3599-89FC-4500-85DA-B9EB4DB70A05}" srcOrd="2" destOrd="0" presId="urn:microsoft.com/office/officeart/2018/2/layout/IconVerticalSolidList"/>
    <dgm:cxn modelId="{405FB7D9-5007-402F-9619-8F3306296C84}" type="presParOf" srcId="{BF5F2ECD-9F50-49E7-8726-569A5A0A428F}" destId="{E9C30477-57FE-4BE2-8251-10AD024F7182}" srcOrd="3" destOrd="0" presId="urn:microsoft.com/office/officeart/2018/2/layout/IconVerticalSolidList"/>
    <dgm:cxn modelId="{C47DF6F4-DF37-45C6-AFC1-14FEC51716D2}" type="presParOf" srcId="{18B445CF-0F46-4C67-8899-66E8A3AC2E5A}" destId="{39CF70BE-AB45-4D57-95E9-76A4C2487850}" srcOrd="5" destOrd="0" presId="urn:microsoft.com/office/officeart/2018/2/layout/IconVerticalSolidList"/>
    <dgm:cxn modelId="{550A0881-1BFE-4BB0-884B-1D5938158B05}" type="presParOf" srcId="{18B445CF-0F46-4C67-8899-66E8A3AC2E5A}" destId="{6B9F9EAF-29C9-4172-901E-DF4A2A710B97}" srcOrd="6" destOrd="0" presId="urn:microsoft.com/office/officeart/2018/2/layout/IconVerticalSolidList"/>
    <dgm:cxn modelId="{896AAD3F-D1F2-476B-8C75-E4A5D4C4D033}" type="presParOf" srcId="{6B9F9EAF-29C9-4172-901E-DF4A2A710B97}" destId="{02F1C028-4928-471F-9291-8D0271719559}" srcOrd="0" destOrd="0" presId="urn:microsoft.com/office/officeart/2018/2/layout/IconVerticalSolidList"/>
    <dgm:cxn modelId="{FC0AA35C-157C-4040-9DDD-6F5F831EF71B}" type="presParOf" srcId="{6B9F9EAF-29C9-4172-901E-DF4A2A710B97}" destId="{60767944-EE75-4D14-ACD7-F443A54DDA1A}" srcOrd="1" destOrd="0" presId="urn:microsoft.com/office/officeart/2018/2/layout/IconVerticalSolidList"/>
    <dgm:cxn modelId="{7545CBC5-F0BF-4BC2-BC9D-B18E78424B1F}" type="presParOf" srcId="{6B9F9EAF-29C9-4172-901E-DF4A2A710B97}" destId="{8013E50B-25F5-49FE-A8DB-564F018EA883}" srcOrd="2" destOrd="0" presId="urn:microsoft.com/office/officeart/2018/2/layout/IconVerticalSolidList"/>
    <dgm:cxn modelId="{10B43ECF-C287-4504-B2AA-B4226C31A50A}" type="presParOf" srcId="{6B9F9EAF-29C9-4172-901E-DF4A2A710B97}" destId="{AC8533B9-1A4B-44F7-A2F7-172CEB9F7E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8522E-0CC6-44BC-9BFC-3F1DB8D7642A}">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58C29-E310-461C-BBD3-BE9FF35B1FC4}">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F1A09-0F83-472A-8AC5-E4D08151AB0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t>Understand the purpose of the program (</a:t>
          </a:r>
          <a:r>
            <a:rPr lang="en-US" sz="2200" b="1" i="1" kern="1200" dirty="0"/>
            <a:t>requirements</a:t>
          </a:r>
          <a:r>
            <a:rPr lang="en-US" sz="2200" kern="1200" dirty="0"/>
            <a:t>)</a:t>
          </a:r>
        </a:p>
      </dsp:txBody>
      <dsp:txXfrm>
        <a:off x="1429899" y="2442"/>
        <a:ext cx="5083704" cy="1238008"/>
      </dsp:txXfrm>
    </dsp:sp>
    <dsp:sp modelId="{12DDBA8E-CBF0-47AC-93B4-D1645C1651B0}">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DD4C8-74F3-48AD-83C2-06A229ADC54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00BA1-6642-44A6-B624-B3F8DEC7917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t>Break instructions into steps (</a:t>
          </a:r>
          <a:r>
            <a:rPr lang="en-US" sz="2200" b="1" i="1" kern="1200" dirty="0"/>
            <a:t>design</a:t>
          </a:r>
          <a:r>
            <a:rPr lang="en-US" sz="2200" kern="1200" dirty="0"/>
            <a:t>)</a:t>
          </a:r>
        </a:p>
      </dsp:txBody>
      <dsp:txXfrm>
        <a:off x="1429899" y="1549953"/>
        <a:ext cx="5083704" cy="1238008"/>
      </dsp:txXfrm>
    </dsp:sp>
    <dsp:sp modelId="{3603AD91-C921-4CB1-A09E-7E53A4CE059D}">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B3A38-882E-42AA-9C10-5CAE8C0055F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C30477-57FE-4BE2-8251-10AD024F7182}">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t>Translate design into language (</a:t>
          </a:r>
          <a:r>
            <a:rPr lang="en-US" sz="2200" b="1" i="1" kern="1200" dirty="0"/>
            <a:t>coding</a:t>
          </a:r>
          <a:r>
            <a:rPr lang="en-US" sz="2200" kern="1200" dirty="0"/>
            <a:t>)</a:t>
          </a:r>
        </a:p>
      </dsp:txBody>
      <dsp:txXfrm>
        <a:off x="1429899" y="3097464"/>
        <a:ext cx="5083704" cy="1238008"/>
      </dsp:txXfrm>
    </dsp:sp>
    <dsp:sp modelId="{02F1C028-4928-471F-9291-8D0271719559}">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67944-EE75-4D14-ACD7-F443A54DDA1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8533B9-1A4B-44F7-A2F7-172CEB9F7E72}">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t>Verify actual results match expected results (</a:t>
          </a:r>
          <a:r>
            <a:rPr lang="en-US" sz="2200" b="1" i="1" kern="1200" dirty="0"/>
            <a:t>testing</a:t>
          </a:r>
          <a:r>
            <a:rPr lang="en-US" sz="2200" kern="1200" dirty="0"/>
            <a:t>)</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2657B-1854-4EED-B42F-8060CBF77B37}" type="datetimeFigureOut">
              <a:rPr lang="en-US" smtClean="0"/>
              <a:t>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6F92F-7D1D-40A1-84DF-12611BAD6F3B}" type="slidenum">
              <a:rPr lang="en-US" smtClean="0"/>
              <a:t>‹#›</a:t>
            </a:fld>
            <a:endParaRPr lang="en-US"/>
          </a:p>
        </p:txBody>
      </p:sp>
    </p:spTree>
    <p:extLst>
      <p:ext uri="{BB962C8B-B14F-4D97-AF65-F5344CB8AC3E}">
        <p14:creationId xmlns:p14="http://schemas.microsoft.com/office/powerpoint/2010/main" val="426555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who already programmed – just to gauge the audience</a:t>
            </a:r>
          </a:p>
        </p:txBody>
      </p:sp>
      <p:sp>
        <p:nvSpPr>
          <p:cNvPr id="4" name="Slide Number Placeholder 3"/>
          <p:cNvSpPr>
            <a:spLocks noGrp="1"/>
          </p:cNvSpPr>
          <p:nvPr>
            <p:ph type="sldNum" sz="quarter" idx="5"/>
          </p:nvPr>
        </p:nvSpPr>
        <p:spPr/>
        <p:txBody>
          <a:bodyPr/>
          <a:lstStyle/>
          <a:p>
            <a:fld id="{6B66F92F-7D1D-40A1-84DF-12611BAD6F3B}" type="slidenum">
              <a:rPr lang="en-US" smtClean="0"/>
              <a:t>1</a:t>
            </a:fld>
            <a:endParaRPr lang="en-US"/>
          </a:p>
        </p:txBody>
      </p:sp>
    </p:spTree>
    <p:extLst>
      <p:ext uri="{BB962C8B-B14F-4D97-AF65-F5344CB8AC3E}">
        <p14:creationId xmlns:p14="http://schemas.microsoft.com/office/powerpoint/2010/main" val="68752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What is noticeable: Women, not men, were the ones running these early computers.  </a:t>
            </a:r>
          </a:p>
          <a:p>
            <a:r>
              <a:rPr lang="en-US" dirty="0"/>
              <a:t>This lead to many women leading computer science into the 21</a:t>
            </a:r>
            <a:r>
              <a:rPr lang="en-US" baseline="30000" dirty="0"/>
              <a:t>st</a:t>
            </a:r>
            <a:r>
              <a:rPr lang="en-US" dirty="0"/>
              <a:t> century, i.e. Grace Hopper, who programed the ENIAC. She also designed COBOL.  This language is still used today.</a:t>
            </a:r>
          </a:p>
        </p:txBody>
      </p:sp>
      <p:sp>
        <p:nvSpPr>
          <p:cNvPr id="4" name="Slide Number Placeholder 3"/>
          <p:cNvSpPr>
            <a:spLocks noGrp="1"/>
          </p:cNvSpPr>
          <p:nvPr>
            <p:ph type="sldNum" sz="quarter" idx="5"/>
          </p:nvPr>
        </p:nvSpPr>
        <p:spPr/>
        <p:txBody>
          <a:bodyPr/>
          <a:lstStyle/>
          <a:p>
            <a:fld id="{6B66F92F-7D1D-40A1-84DF-12611BAD6F3B}" type="slidenum">
              <a:rPr lang="en-US" smtClean="0"/>
              <a:t>27</a:t>
            </a:fld>
            <a:endParaRPr lang="en-US"/>
          </a:p>
        </p:txBody>
      </p:sp>
    </p:spTree>
    <p:extLst>
      <p:ext uri="{BB962C8B-B14F-4D97-AF65-F5344CB8AC3E}">
        <p14:creationId xmlns:p14="http://schemas.microsoft.com/office/powerpoint/2010/main" val="826757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Notice that is Binary / ML is actually represented in Hex, which is just a more compact way for writing Binary.</a:t>
            </a:r>
          </a:p>
          <a:p>
            <a:pPr marL="171450" indent="-171450">
              <a:buFont typeface="Arial" panose="020B0604020202020204" pitchFamily="34" charset="0"/>
              <a:buChar char="•"/>
            </a:pPr>
            <a:r>
              <a:rPr lang="en-US" dirty="0"/>
              <a:t>The column of 8 numbers on the left is the hardware memory address in RAM where each line of code is stored.</a:t>
            </a:r>
          </a:p>
          <a:p>
            <a:pPr marL="171450" indent="-171450">
              <a:buFont typeface="Arial" panose="020B0604020202020204" pitchFamily="34" charset="0"/>
              <a:buChar char="•"/>
            </a:pPr>
            <a:r>
              <a:rPr lang="en-US" dirty="0"/>
              <a:t>The next two big columns are the actual code separated into bytes (each 2 characters is 1 byte).</a:t>
            </a:r>
          </a:p>
          <a:p>
            <a:pPr marL="171450" indent="-171450">
              <a:buFont typeface="Arial" panose="020B0604020202020204" pitchFamily="34" charset="0"/>
              <a:buChar char="•"/>
            </a:pPr>
            <a:r>
              <a:rPr lang="en-US" dirty="0"/>
              <a:t>The third column is the ASCII representation of the data in the previous two big columns.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28</a:t>
            </a:fld>
            <a:endParaRPr lang="en-US"/>
          </a:p>
        </p:txBody>
      </p:sp>
    </p:spTree>
    <p:extLst>
      <p:ext uri="{BB962C8B-B14F-4D97-AF65-F5344CB8AC3E}">
        <p14:creationId xmlns:p14="http://schemas.microsoft.com/office/powerpoint/2010/main" val="63359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program I wrote for my Assembly class.</a:t>
            </a:r>
          </a:p>
          <a:p>
            <a:pPr marL="171450" indent="-171450" algn="l">
              <a:buFont typeface="Arial" panose="020B0604020202020204" pitchFamily="34" charset="0"/>
              <a:buChar char="•"/>
            </a:pPr>
            <a:r>
              <a:rPr lang="en-US" u="none" dirty="0"/>
              <a:t>In this photo you can see the hardware memory address in the left-most column.  </a:t>
            </a:r>
          </a:p>
          <a:p>
            <a:pPr marL="171450" indent="-171450" algn="l">
              <a:buFont typeface="Arial" panose="020B0604020202020204" pitchFamily="34" charset="0"/>
              <a:buChar char="•"/>
            </a:pPr>
            <a:r>
              <a:rPr lang="en-US" u="none" dirty="0"/>
              <a:t>In the widest column is a x86-Assembly code (MOV EAX,0)</a:t>
            </a:r>
          </a:p>
          <a:p>
            <a:pPr marL="171450" indent="-171450" algn="l">
              <a:buFont typeface="Arial" panose="020B0604020202020204" pitchFamily="34" charset="0"/>
              <a:buChar char="•"/>
            </a:pPr>
            <a:r>
              <a:rPr lang="en-US" u="none" dirty="0"/>
              <a:t>The second column from the left is the Machine Language generated from the x86-Assembly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30</a:t>
            </a:fld>
            <a:endParaRPr lang="en-US"/>
          </a:p>
        </p:txBody>
      </p:sp>
    </p:spTree>
    <p:extLst>
      <p:ext uri="{BB962C8B-B14F-4D97-AF65-F5344CB8AC3E}">
        <p14:creationId xmlns:p14="http://schemas.microsoft.com/office/powerpoint/2010/main" val="371774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from Eric Silva, Hawk Mountain Council, STEM Day 2016</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31</a:t>
            </a:fld>
            <a:endParaRPr lang="en-US"/>
          </a:p>
        </p:txBody>
      </p:sp>
    </p:spTree>
    <p:extLst>
      <p:ext uri="{BB962C8B-B14F-4D97-AF65-F5344CB8AC3E}">
        <p14:creationId xmlns:p14="http://schemas.microsoft.com/office/powerpoint/2010/main" val="2764080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lot of old code that was written in FORTRAN or COBOL is still in use today because it would be too expensive to rewrite it.  </a:t>
            </a:r>
          </a:p>
          <a:p>
            <a:r>
              <a:rPr lang="en-US" dirty="0"/>
              <a:t>Also there are huge sections of code that is “dead-code”.  People don’t know what it does, so they don’t touch it and it just sits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32</a:t>
            </a:fld>
            <a:endParaRPr lang="en-US"/>
          </a:p>
        </p:txBody>
      </p:sp>
    </p:spTree>
    <p:extLst>
      <p:ext uri="{BB962C8B-B14F-4D97-AF65-F5344CB8AC3E}">
        <p14:creationId xmlns:p14="http://schemas.microsoft.com/office/powerpoint/2010/main" val="123414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from Eric Silva, Hawk Mountain Council, STEM Day 2016</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33</a:t>
            </a:fld>
            <a:endParaRPr lang="en-US"/>
          </a:p>
        </p:txBody>
      </p:sp>
    </p:spTree>
    <p:extLst>
      <p:ext uri="{BB962C8B-B14F-4D97-AF65-F5344CB8AC3E}">
        <p14:creationId xmlns:p14="http://schemas.microsoft.com/office/powerpoint/2010/main" val="693512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38</a:t>
            </a:fld>
            <a:endParaRPr lang="en-US"/>
          </a:p>
        </p:txBody>
      </p:sp>
    </p:spTree>
    <p:extLst>
      <p:ext uri="{BB962C8B-B14F-4D97-AF65-F5344CB8AC3E}">
        <p14:creationId xmlns:p14="http://schemas.microsoft.com/office/powerpoint/2010/main" val="2464096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39</a:t>
            </a:fld>
            <a:endParaRPr lang="en-US"/>
          </a:p>
        </p:txBody>
      </p:sp>
    </p:spTree>
    <p:extLst>
      <p:ext uri="{BB962C8B-B14F-4D97-AF65-F5344CB8AC3E}">
        <p14:creationId xmlns:p14="http://schemas.microsoft.com/office/powerpoint/2010/main" val="187050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40</a:t>
            </a:fld>
            <a:endParaRPr lang="en-US"/>
          </a:p>
        </p:txBody>
      </p:sp>
    </p:spTree>
    <p:extLst>
      <p:ext uri="{BB962C8B-B14F-4D97-AF65-F5344CB8AC3E}">
        <p14:creationId xmlns:p14="http://schemas.microsoft.com/office/powerpoint/2010/main" val="1340673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41</a:t>
            </a:fld>
            <a:endParaRPr lang="en-US"/>
          </a:p>
        </p:txBody>
      </p:sp>
    </p:spTree>
    <p:extLst>
      <p:ext uri="{BB962C8B-B14F-4D97-AF65-F5344CB8AC3E}">
        <p14:creationId xmlns:p14="http://schemas.microsoft.com/office/powerpoint/2010/main" val="353919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Safety: people has died playing a long time on their computer – but even if you spend less time than them, you still risk a few injuries …</a:t>
            </a:r>
          </a:p>
          <a:p>
            <a:r>
              <a:rPr lang="en-US" dirty="0"/>
              <a:t>Then we’ll stop to check how we sit</a:t>
            </a:r>
          </a:p>
          <a:p>
            <a:r>
              <a:rPr lang="en-US" dirty="0"/>
              <a:t>2. History - Then we’ll stop to connect laptops, check Python, etc.</a:t>
            </a:r>
          </a:p>
          <a:p>
            <a:r>
              <a:rPr lang="en-US" dirty="0"/>
              <a:t>3. Programming – Then we’ll stop to actually program a little bit!</a:t>
            </a:r>
          </a:p>
          <a:p>
            <a:r>
              <a:rPr lang="en-US" dirty="0"/>
              <a:t>4. IP</a:t>
            </a:r>
          </a:p>
          <a:p>
            <a:r>
              <a:rPr lang="en-US" dirty="0"/>
              <a:t>6. Careers</a:t>
            </a:r>
          </a:p>
          <a:p>
            <a:endParaRPr lang="en-US" dirty="0"/>
          </a:p>
          <a:p>
            <a:r>
              <a:rPr lang="en-US" dirty="0"/>
              <a:t>They can take note but I will give them all the slides (maybe print them so they can see for themselves)</a:t>
            </a:r>
          </a:p>
        </p:txBody>
      </p:sp>
      <p:sp>
        <p:nvSpPr>
          <p:cNvPr id="4" name="Slide Number Placeholder 3"/>
          <p:cNvSpPr>
            <a:spLocks noGrp="1"/>
          </p:cNvSpPr>
          <p:nvPr>
            <p:ph type="sldNum" sz="quarter" idx="10"/>
          </p:nvPr>
        </p:nvSpPr>
        <p:spPr/>
        <p:txBody>
          <a:bodyPr/>
          <a:lstStyle/>
          <a:p>
            <a:fld id="{6B66F92F-7D1D-40A1-84DF-12611BAD6F3B}" type="slidenum">
              <a:rPr lang="en-US" smtClean="0"/>
              <a:t>2</a:t>
            </a:fld>
            <a:endParaRPr lang="en-US"/>
          </a:p>
        </p:txBody>
      </p:sp>
    </p:spTree>
    <p:extLst>
      <p:ext uri="{BB962C8B-B14F-4D97-AF65-F5344CB8AC3E}">
        <p14:creationId xmlns:p14="http://schemas.microsoft.com/office/powerpoint/2010/main" val="4154061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42</a:t>
            </a:fld>
            <a:endParaRPr lang="en-US"/>
          </a:p>
        </p:txBody>
      </p:sp>
    </p:spTree>
    <p:extLst>
      <p:ext uri="{BB962C8B-B14F-4D97-AF65-F5344CB8AC3E}">
        <p14:creationId xmlns:p14="http://schemas.microsoft.com/office/powerpoint/2010/main" val="2457572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43</a:t>
            </a:fld>
            <a:endParaRPr lang="en-US"/>
          </a:p>
        </p:txBody>
      </p:sp>
    </p:spTree>
    <p:extLst>
      <p:ext uri="{BB962C8B-B14F-4D97-AF65-F5344CB8AC3E}">
        <p14:creationId xmlns:p14="http://schemas.microsoft.com/office/powerpoint/2010/main" val="173446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44</a:t>
            </a:fld>
            <a:endParaRPr lang="en-US"/>
          </a:p>
        </p:txBody>
      </p:sp>
    </p:spTree>
    <p:extLst>
      <p:ext uri="{BB962C8B-B14F-4D97-AF65-F5344CB8AC3E}">
        <p14:creationId xmlns:p14="http://schemas.microsoft.com/office/powerpoint/2010/main" val="325858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45</a:t>
            </a:fld>
            <a:endParaRPr lang="en-US"/>
          </a:p>
        </p:txBody>
      </p:sp>
    </p:spTree>
    <p:extLst>
      <p:ext uri="{BB962C8B-B14F-4D97-AF65-F5344CB8AC3E}">
        <p14:creationId xmlns:p14="http://schemas.microsoft.com/office/powerpoint/2010/main" val="188080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46</a:t>
            </a:fld>
            <a:endParaRPr lang="en-US"/>
          </a:p>
        </p:txBody>
      </p:sp>
    </p:spTree>
    <p:extLst>
      <p:ext uri="{BB962C8B-B14F-4D97-AF65-F5344CB8AC3E}">
        <p14:creationId xmlns:p14="http://schemas.microsoft.com/office/powerpoint/2010/main" val="1990626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47</a:t>
            </a:fld>
            <a:endParaRPr lang="en-US"/>
          </a:p>
        </p:txBody>
      </p:sp>
    </p:spTree>
    <p:extLst>
      <p:ext uri="{BB962C8B-B14F-4D97-AF65-F5344CB8AC3E}">
        <p14:creationId xmlns:p14="http://schemas.microsoft.com/office/powerpoint/2010/main" val="388150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48</a:t>
            </a:fld>
            <a:endParaRPr lang="en-US"/>
          </a:p>
        </p:txBody>
      </p:sp>
    </p:spTree>
    <p:extLst>
      <p:ext uri="{BB962C8B-B14F-4D97-AF65-F5344CB8AC3E}">
        <p14:creationId xmlns:p14="http://schemas.microsoft.com/office/powerpoint/2010/main" val="676137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49</a:t>
            </a:fld>
            <a:endParaRPr lang="en-US"/>
          </a:p>
        </p:txBody>
      </p:sp>
    </p:spTree>
    <p:extLst>
      <p:ext uri="{BB962C8B-B14F-4D97-AF65-F5344CB8AC3E}">
        <p14:creationId xmlns:p14="http://schemas.microsoft.com/office/powerpoint/2010/main" val="5702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50</a:t>
            </a:fld>
            <a:endParaRPr lang="en-US"/>
          </a:p>
        </p:txBody>
      </p:sp>
    </p:spTree>
    <p:extLst>
      <p:ext uri="{BB962C8B-B14F-4D97-AF65-F5344CB8AC3E}">
        <p14:creationId xmlns:p14="http://schemas.microsoft.com/office/powerpoint/2010/main" val="3325316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51</a:t>
            </a:fld>
            <a:endParaRPr lang="en-US"/>
          </a:p>
        </p:txBody>
      </p:sp>
    </p:spTree>
    <p:extLst>
      <p:ext uri="{BB962C8B-B14F-4D97-AF65-F5344CB8AC3E}">
        <p14:creationId xmlns:p14="http://schemas.microsoft.com/office/powerpoint/2010/main" val="412902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6F92F-7D1D-40A1-84DF-12611BAD6F3B}" type="slidenum">
              <a:rPr lang="en-US" smtClean="0"/>
              <a:t>3</a:t>
            </a:fld>
            <a:endParaRPr lang="en-US"/>
          </a:p>
        </p:txBody>
      </p:sp>
    </p:spTree>
    <p:extLst>
      <p:ext uri="{BB962C8B-B14F-4D97-AF65-F5344CB8AC3E}">
        <p14:creationId xmlns:p14="http://schemas.microsoft.com/office/powerpoint/2010/main" val="4120408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52</a:t>
            </a:fld>
            <a:endParaRPr lang="en-US"/>
          </a:p>
        </p:txBody>
      </p:sp>
    </p:spTree>
    <p:extLst>
      <p:ext uri="{BB962C8B-B14F-4D97-AF65-F5344CB8AC3E}">
        <p14:creationId xmlns:p14="http://schemas.microsoft.com/office/powerpoint/2010/main" val="2468998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53</a:t>
            </a:fld>
            <a:endParaRPr lang="en-US"/>
          </a:p>
        </p:txBody>
      </p:sp>
    </p:spTree>
    <p:extLst>
      <p:ext uri="{BB962C8B-B14F-4D97-AF65-F5344CB8AC3E}">
        <p14:creationId xmlns:p14="http://schemas.microsoft.com/office/powerpoint/2010/main" val="3475562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BIC is a physical item – it’s a ballpoint, invented by …</a:t>
            </a:r>
          </a:p>
          <a:p>
            <a:r>
              <a:rPr lang="en-US" dirty="0"/>
              <a:t>Interesting idea: before writing with a “ballpoint pen”, we were writing with a “fountain pen”</a:t>
            </a:r>
          </a:p>
          <a:p>
            <a:r>
              <a:rPr lang="en-US" dirty="0"/>
              <a:t>Full story: https://</a:t>
            </a:r>
            <a:r>
              <a:rPr lang="en-US" dirty="0" err="1"/>
              <a:t>www.ipwatchdog.com</a:t>
            </a:r>
            <a:r>
              <a:rPr lang="en-US" dirty="0"/>
              <a:t>/2014/12/10/the-evolution-of-modern-ballpoint-pen-a-patent-history/id=52550/</a:t>
            </a:r>
          </a:p>
        </p:txBody>
      </p:sp>
      <p:sp>
        <p:nvSpPr>
          <p:cNvPr id="4" name="Slide Number Placeholder 3"/>
          <p:cNvSpPr>
            <a:spLocks noGrp="1"/>
          </p:cNvSpPr>
          <p:nvPr>
            <p:ph type="sldNum" sz="quarter" idx="5"/>
          </p:nvPr>
        </p:nvSpPr>
        <p:spPr/>
        <p:txBody>
          <a:bodyPr/>
          <a:lstStyle/>
          <a:p>
            <a:fld id="{6B66F92F-7D1D-40A1-84DF-12611BAD6F3B}" type="slidenum">
              <a:rPr lang="en-US" smtClean="0"/>
              <a:t>58</a:t>
            </a:fld>
            <a:endParaRPr lang="en-US"/>
          </a:p>
        </p:txBody>
      </p:sp>
    </p:spTree>
    <p:extLst>
      <p:ext uri="{BB962C8B-B14F-4D97-AF65-F5344CB8AC3E}">
        <p14:creationId xmlns:p14="http://schemas.microsoft.com/office/powerpoint/2010/main" val="3082305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 creation that cannot be touched or held, such as ideas, plans and designs.</a:t>
            </a:r>
          </a:p>
        </p:txBody>
      </p:sp>
      <p:sp>
        <p:nvSpPr>
          <p:cNvPr id="4" name="Slide Number Placeholder 3"/>
          <p:cNvSpPr>
            <a:spLocks noGrp="1"/>
          </p:cNvSpPr>
          <p:nvPr>
            <p:ph type="sldNum" sz="quarter" idx="5"/>
          </p:nvPr>
        </p:nvSpPr>
        <p:spPr/>
        <p:txBody>
          <a:bodyPr/>
          <a:lstStyle/>
          <a:p>
            <a:fld id="{6B66F92F-7D1D-40A1-84DF-12611BAD6F3B}" type="slidenum">
              <a:rPr lang="en-US" smtClean="0"/>
              <a:t>59</a:t>
            </a:fld>
            <a:endParaRPr lang="en-US"/>
          </a:p>
        </p:txBody>
      </p:sp>
    </p:spTree>
    <p:extLst>
      <p:ext uri="{BB962C8B-B14F-4D97-AF65-F5344CB8AC3E}">
        <p14:creationId xmlns:p14="http://schemas.microsoft.com/office/powerpoint/2010/main" val="2523721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60</a:t>
            </a:fld>
            <a:endParaRPr lang="en-US"/>
          </a:p>
        </p:txBody>
      </p:sp>
    </p:spTree>
    <p:extLst>
      <p:ext uri="{BB962C8B-B14F-4D97-AF65-F5344CB8AC3E}">
        <p14:creationId xmlns:p14="http://schemas.microsoft.com/office/powerpoint/2010/main" val="47399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61</a:t>
            </a:fld>
            <a:endParaRPr lang="en-US"/>
          </a:p>
        </p:txBody>
      </p:sp>
    </p:spTree>
    <p:extLst>
      <p:ext uri="{BB962C8B-B14F-4D97-AF65-F5344CB8AC3E}">
        <p14:creationId xmlns:p14="http://schemas.microsoft.com/office/powerpoint/2010/main" val="1051556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62</a:t>
            </a:fld>
            <a:endParaRPr lang="en-US"/>
          </a:p>
        </p:txBody>
      </p:sp>
    </p:spTree>
    <p:extLst>
      <p:ext uri="{BB962C8B-B14F-4D97-AF65-F5344CB8AC3E}">
        <p14:creationId xmlns:p14="http://schemas.microsoft.com/office/powerpoint/2010/main" val="2029229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63</a:t>
            </a:fld>
            <a:endParaRPr lang="en-US"/>
          </a:p>
        </p:txBody>
      </p:sp>
    </p:spTree>
    <p:extLst>
      <p:ext uri="{BB962C8B-B14F-4D97-AF65-F5344CB8AC3E}">
        <p14:creationId xmlns:p14="http://schemas.microsoft.com/office/powerpoint/2010/main" val="3357983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64</a:t>
            </a:fld>
            <a:endParaRPr lang="en-US"/>
          </a:p>
        </p:txBody>
      </p:sp>
    </p:spTree>
    <p:extLst>
      <p:ext uri="{BB962C8B-B14F-4D97-AF65-F5344CB8AC3E}">
        <p14:creationId xmlns:p14="http://schemas.microsoft.com/office/powerpoint/2010/main" val="2019292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Girl Scouts vs. Boys Scouts: https://</a:t>
            </a:r>
            <a:r>
              <a:rPr lang="en-US" dirty="0" err="1"/>
              <a:t>www.ipwatchdog.com</a:t>
            </a:r>
            <a:r>
              <a:rPr lang="en-US" dirty="0"/>
              <a:t>/2018/12/27/girl-scouts-file-trademark-complaint-against-rival-boy-scouts/id=104458/</a:t>
            </a:r>
          </a:p>
          <a:p>
            <a:r>
              <a:rPr lang="en-US" dirty="0"/>
              <a:t>The crux of the Girl Scouts’ claims is that their organization owns the exclusive right to use the trademark SCOUT (and variations) for enrichment programing for girls, and that the Boy Scouts’ use of the terms in connection with enrichment programming for girls violates the Girl Scouts organization’s trademark rights.</a:t>
            </a:r>
          </a:p>
          <a:p>
            <a:endParaRPr lang="en-US" dirty="0"/>
          </a:p>
          <a:p>
            <a:r>
              <a:rPr lang="en-US" dirty="0"/>
              <a:t>Flappy Bird: https://</a:t>
            </a:r>
            <a:r>
              <a:rPr lang="en-US" dirty="0" err="1"/>
              <a:t>www.kaufholdpatentgroup.com</a:t>
            </a:r>
            <a:r>
              <a:rPr lang="en-US" dirty="0"/>
              <a:t>/the-legal-issues-standing-in-the-way-of-a-flappy-bird-return/</a:t>
            </a:r>
          </a:p>
        </p:txBody>
      </p:sp>
      <p:sp>
        <p:nvSpPr>
          <p:cNvPr id="4" name="Slide Number Placeholder 3"/>
          <p:cNvSpPr>
            <a:spLocks noGrp="1"/>
          </p:cNvSpPr>
          <p:nvPr>
            <p:ph type="sldNum" sz="quarter" idx="5"/>
          </p:nvPr>
        </p:nvSpPr>
        <p:spPr/>
        <p:txBody>
          <a:bodyPr/>
          <a:lstStyle/>
          <a:p>
            <a:fld id="{6B66F92F-7D1D-40A1-84DF-12611BAD6F3B}" type="slidenum">
              <a:rPr lang="en-US" smtClean="0"/>
              <a:t>65</a:t>
            </a:fld>
            <a:endParaRPr lang="en-US"/>
          </a:p>
        </p:txBody>
      </p:sp>
    </p:spTree>
    <p:extLst>
      <p:ext uri="{BB962C8B-B14F-4D97-AF65-F5344CB8AC3E}">
        <p14:creationId xmlns:p14="http://schemas.microsoft.com/office/powerpoint/2010/main" val="47158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Eric Silva, Hawk Mountain Council, STEM Day 2016</a:t>
            </a:r>
          </a:p>
        </p:txBody>
      </p:sp>
      <p:sp>
        <p:nvSpPr>
          <p:cNvPr id="4" name="Slide Number Placeholder 3"/>
          <p:cNvSpPr>
            <a:spLocks noGrp="1"/>
          </p:cNvSpPr>
          <p:nvPr>
            <p:ph type="sldNum" sz="quarter" idx="5"/>
          </p:nvPr>
        </p:nvSpPr>
        <p:spPr/>
        <p:txBody>
          <a:bodyPr/>
          <a:lstStyle/>
          <a:p>
            <a:fld id="{6B66F92F-7D1D-40A1-84DF-12611BAD6F3B}" type="slidenum">
              <a:rPr lang="en-US" smtClean="0"/>
              <a:t>15</a:t>
            </a:fld>
            <a:endParaRPr lang="en-US"/>
          </a:p>
        </p:txBody>
      </p:sp>
    </p:spTree>
    <p:extLst>
      <p:ext uri="{BB962C8B-B14F-4D97-AF65-F5344CB8AC3E}">
        <p14:creationId xmlns:p14="http://schemas.microsoft.com/office/powerpoint/2010/main" val="3364830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66</a:t>
            </a:fld>
            <a:endParaRPr lang="en-US"/>
          </a:p>
        </p:txBody>
      </p:sp>
    </p:spTree>
    <p:extLst>
      <p:ext uri="{BB962C8B-B14F-4D97-AF65-F5344CB8AC3E}">
        <p14:creationId xmlns:p14="http://schemas.microsoft.com/office/powerpoint/2010/main" val="1247426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67</a:t>
            </a:fld>
            <a:endParaRPr lang="en-US"/>
          </a:p>
        </p:txBody>
      </p:sp>
    </p:spTree>
    <p:extLst>
      <p:ext uri="{BB962C8B-B14F-4D97-AF65-F5344CB8AC3E}">
        <p14:creationId xmlns:p14="http://schemas.microsoft.com/office/powerpoint/2010/main" val="1856417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6B66F92F-7D1D-40A1-84DF-12611BAD6F3B}" type="slidenum">
              <a:rPr lang="en-US" smtClean="0"/>
              <a:t>68</a:t>
            </a:fld>
            <a:endParaRPr lang="en-US"/>
          </a:p>
        </p:txBody>
      </p:sp>
    </p:spTree>
    <p:extLst>
      <p:ext uri="{BB962C8B-B14F-4D97-AF65-F5344CB8AC3E}">
        <p14:creationId xmlns:p14="http://schemas.microsoft.com/office/powerpoint/2010/main" val="2476360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FBI Anti-Piracy Warning Seal: https://</a:t>
            </a:r>
            <a:r>
              <a:rPr lang="en-US" b="0" dirty="0" err="1"/>
              <a:t>www.fbi.gov</a:t>
            </a:r>
            <a:r>
              <a:rPr lang="en-US" b="0" dirty="0"/>
              <a:t>/investigate/white-collar-crime/piracy-</a:t>
            </a:r>
            <a:r>
              <a:rPr lang="en-US" b="0" dirty="0" err="1"/>
              <a:t>ip</a:t>
            </a:r>
            <a:r>
              <a:rPr lang="en-US" b="0" dirty="0"/>
              <a:t>-theft/</a:t>
            </a:r>
            <a:r>
              <a:rPr lang="en-US" b="0" dirty="0" err="1"/>
              <a:t>fbi</a:t>
            </a:r>
            <a:r>
              <a:rPr lang="en-US" b="0" dirty="0"/>
              <a:t>-anti-piracy-warning-seal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Blue insert by </a:t>
            </a:r>
            <a:r>
              <a:rPr lang="en-US" sz="1200" kern="1200" dirty="0">
                <a:solidFill>
                  <a:schemeClr val="tx1"/>
                </a:solidFill>
                <a:effectLst/>
                <a:latin typeface="+mn-lt"/>
                <a:ea typeface="+mn-ea"/>
                <a:cs typeface="+mn-cs"/>
              </a:rPr>
              <a:t>Nate </a:t>
            </a:r>
            <a:r>
              <a:rPr lang="en-US" sz="1200" kern="1200" dirty="0" err="1">
                <a:solidFill>
                  <a:schemeClr val="tx1"/>
                </a:solidFill>
                <a:effectLst/>
                <a:latin typeface="+mn-lt"/>
                <a:ea typeface="+mn-ea"/>
                <a:cs typeface="+mn-cs"/>
              </a:rPr>
              <a:t>Swedberg</a:t>
            </a:r>
            <a:r>
              <a:rPr lang="en-US" sz="1200" kern="1200" dirty="0">
                <a:solidFill>
                  <a:schemeClr val="tx1"/>
                </a:solidFill>
                <a:effectLst/>
                <a:latin typeface="+mn-lt"/>
                <a:ea typeface="+mn-ea"/>
                <a:cs typeface="+mn-cs"/>
              </a:rPr>
              <a:t>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6B66F92F-7D1D-40A1-84DF-12611BAD6F3B}" type="slidenum">
              <a:rPr lang="en-US" smtClean="0"/>
              <a:t>69</a:t>
            </a:fld>
            <a:endParaRPr lang="en-US"/>
          </a:p>
        </p:txBody>
      </p:sp>
    </p:spTree>
    <p:extLst>
      <p:ext uri="{BB962C8B-B14F-4D97-AF65-F5344CB8AC3E}">
        <p14:creationId xmlns:p14="http://schemas.microsoft.com/office/powerpoint/2010/main" val="1055408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approximately 1.2 million programmers and software developers in the US.</a:t>
            </a:r>
          </a:p>
        </p:txBody>
      </p:sp>
      <p:sp>
        <p:nvSpPr>
          <p:cNvPr id="4" name="Slide Number Placeholder 3"/>
          <p:cNvSpPr>
            <a:spLocks noGrp="1"/>
          </p:cNvSpPr>
          <p:nvPr>
            <p:ph type="sldNum" sz="quarter" idx="5"/>
          </p:nvPr>
        </p:nvSpPr>
        <p:spPr/>
        <p:txBody>
          <a:bodyPr/>
          <a:lstStyle/>
          <a:p>
            <a:fld id="{6B66F92F-7D1D-40A1-84DF-12611BAD6F3B}" type="slidenum">
              <a:rPr lang="en-US" smtClean="0"/>
              <a:t>74</a:t>
            </a:fld>
            <a:endParaRPr lang="en-US"/>
          </a:p>
        </p:txBody>
      </p:sp>
    </p:spTree>
    <p:extLst>
      <p:ext uri="{BB962C8B-B14F-4D97-AF65-F5344CB8AC3E}">
        <p14:creationId xmlns:p14="http://schemas.microsoft.com/office/powerpoint/2010/main" val="217860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Robert Baker, 2018</a:t>
            </a:r>
          </a:p>
        </p:txBody>
      </p:sp>
      <p:sp>
        <p:nvSpPr>
          <p:cNvPr id="4" name="Slide Number Placeholder 3"/>
          <p:cNvSpPr>
            <a:spLocks noGrp="1"/>
          </p:cNvSpPr>
          <p:nvPr>
            <p:ph type="sldNum" sz="quarter" idx="5"/>
          </p:nvPr>
        </p:nvSpPr>
        <p:spPr/>
        <p:txBody>
          <a:bodyPr/>
          <a:lstStyle/>
          <a:p>
            <a:fld id="{6B66F92F-7D1D-40A1-84DF-12611BAD6F3B}" type="slidenum">
              <a:rPr lang="en-US" smtClean="0"/>
              <a:t>21</a:t>
            </a:fld>
            <a:endParaRPr lang="en-US"/>
          </a:p>
        </p:txBody>
      </p:sp>
    </p:spTree>
    <p:extLst>
      <p:ext uri="{BB962C8B-B14F-4D97-AF65-F5344CB8AC3E}">
        <p14:creationId xmlns:p14="http://schemas.microsoft.com/office/powerpoint/2010/main" val="79776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23</a:t>
            </a:fld>
            <a:endParaRPr lang="en-US"/>
          </a:p>
        </p:txBody>
      </p:sp>
    </p:spTree>
    <p:extLst>
      <p:ext uri="{BB962C8B-B14F-4D97-AF65-F5344CB8AC3E}">
        <p14:creationId xmlns:p14="http://schemas.microsoft.com/office/powerpoint/2010/main" val="2009055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Ada_Lovelace</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24</a:t>
            </a:fld>
            <a:endParaRPr lang="en-US"/>
          </a:p>
        </p:txBody>
      </p:sp>
    </p:spTree>
    <p:extLst>
      <p:ext uri="{BB962C8B-B14F-4D97-AF65-F5344CB8AC3E}">
        <p14:creationId xmlns:p14="http://schemas.microsoft.com/office/powerpoint/2010/main" val="3186544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Adapted from Robert Baker, 2018</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25</a:t>
            </a:fld>
            <a:endParaRPr lang="en-US"/>
          </a:p>
        </p:txBody>
      </p:sp>
    </p:spTree>
    <p:extLst>
      <p:ext uri="{BB962C8B-B14F-4D97-AF65-F5344CB8AC3E}">
        <p14:creationId xmlns:p14="http://schemas.microsoft.com/office/powerpoint/2010/main" val="33091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from Eric Silva, Hawk Mountain Council, STEM Day 2016</a:t>
            </a:r>
          </a:p>
          <a:p>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26</a:t>
            </a:fld>
            <a:endParaRPr lang="en-US"/>
          </a:p>
        </p:txBody>
      </p:sp>
    </p:spTree>
    <p:extLst>
      <p:ext uri="{BB962C8B-B14F-4D97-AF65-F5344CB8AC3E}">
        <p14:creationId xmlns:p14="http://schemas.microsoft.com/office/powerpoint/2010/main" val="17870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BF54-642E-4757-9A28-D5F0267B05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536CEF-2786-45DB-BDFB-F4E0C2897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EE246B-1E72-4F16-A7EA-520941E67BB6}"/>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06A286D7-A880-4F98-8AE0-7C7BBBE16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EBC2D-37C2-48F7-BB2F-14718DE85A05}"/>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693351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A628-BFE6-488B-B76D-EA4E37D1C0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47DF99-FFE2-4DCD-9A16-6BB7078CA1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0BD0C-E8DE-4F3D-9D8F-9082B78BA0C4}"/>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B6932866-EA4E-41FB-8C9C-D5D2D33A7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165D27-A803-4ABE-823B-681BB7F87E6F}"/>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64817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4926BA-D8A6-4BA5-84F4-922F442733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07B99-BAC0-4427-AFA4-A80A3B4E7E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D8C9C-5E32-4148-B474-7D4EFCC6E103}"/>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F9B23D96-C759-4C21-A9BE-15227CA3B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21C55-FCA9-4A85-A78F-A6DB1978A89B}"/>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05530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133D-4F74-4496-8F11-EC9EE594F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1A616-AD43-4990-A2B4-85EA29CFF5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EB13A-F478-47AF-AAD7-01F6AD575E86}"/>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93CD7413-98CE-4DF8-9FF6-892D8BD4C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26F78-A5C9-4882-ACBF-EBD0FC4A2C11}"/>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59632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72DC-A104-4230-873D-BB7652208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06172E-5C60-40B9-B692-DB6860834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654C0A-C3D3-4C4C-A470-490A30F4D082}"/>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5B4226EA-BCA9-4E3F-A914-F6B740E0B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88FBA-B508-423B-9A99-4886AA59F798}"/>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47441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F23F-4F83-4A66-8AB4-AB7F2320A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743F3-E0FE-4609-B211-D4C2624FC0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659DC1-C1BE-43F8-AD87-83D6270E19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DF0EA4-C788-4E92-976F-00B21DA0A966}"/>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6" name="Footer Placeholder 5">
            <a:extLst>
              <a:ext uri="{FF2B5EF4-FFF2-40B4-BE49-F238E27FC236}">
                <a16:creationId xmlns:a16="http://schemas.microsoft.com/office/drawing/2014/main" id="{ACDA30B0-8A22-46AD-9B63-A8A3C6CC1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F705C8-B57A-4C21-BB39-0199B8EDEFA2}"/>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552598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074A-EF30-4092-AE1D-2F6910C4B3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828552-50BD-49A3-9EE6-0947259502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6CFEA6-C8E5-4D6B-A257-9C0FC8BD9C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322257-E905-4850-8BB6-3EC84DC116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4604DA-1140-404D-93B9-0BB45BEF50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A1550F-AB00-43C5-AB13-3E5A2E583059}"/>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8" name="Footer Placeholder 7">
            <a:extLst>
              <a:ext uri="{FF2B5EF4-FFF2-40B4-BE49-F238E27FC236}">
                <a16:creationId xmlns:a16="http://schemas.microsoft.com/office/drawing/2014/main" id="{5C874826-0F41-43E7-AD19-F2443D478D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B0CEB7-06D2-4DA0-90E2-22D58B68EC38}"/>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832575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BBD7-6426-4AA9-BF6D-71E6CF4109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B67633-83C7-4AF9-9BC6-25666CC25D43}"/>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4" name="Footer Placeholder 3">
            <a:extLst>
              <a:ext uri="{FF2B5EF4-FFF2-40B4-BE49-F238E27FC236}">
                <a16:creationId xmlns:a16="http://schemas.microsoft.com/office/drawing/2014/main" id="{E073720C-2977-4A34-8700-500628CEC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5533F6-18D4-4F8E-8C1C-7DF2980D394E}"/>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43132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A46A9E-B30B-4F00-BAC7-B168AF7E263F}"/>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3" name="Footer Placeholder 2">
            <a:extLst>
              <a:ext uri="{FF2B5EF4-FFF2-40B4-BE49-F238E27FC236}">
                <a16:creationId xmlns:a16="http://schemas.microsoft.com/office/drawing/2014/main" id="{CA37D930-C943-4607-81CC-1F0A32150B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CEB1D-2180-4B87-80F2-10BF47E3122D}"/>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00649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7486-9C6F-443D-A0B0-754B818E7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85FE7A-2465-40DD-B7C6-7361F1221D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C3AD03-4CB6-4AF0-B60B-BC3BBBF38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D52216-1B5B-45B1-9582-EB70D8A4B0A7}"/>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6" name="Footer Placeholder 5">
            <a:extLst>
              <a:ext uri="{FF2B5EF4-FFF2-40B4-BE49-F238E27FC236}">
                <a16:creationId xmlns:a16="http://schemas.microsoft.com/office/drawing/2014/main" id="{9AACBF2C-A107-4370-AFF3-0D4068610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0E5E7-7B1B-4E72-ABDD-9B9982C07AF0}"/>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4263967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8DF2-725F-4CE5-A5CB-888E83D22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B4A90-3B09-41AE-A7CB-A07BD03DCC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9AA14-D43D-4E90-955E-CCAFE21AB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94FBE0-3CF9-4B01-A89F-54B4BC8AF055}"/>
              </a:ext>
            </a:extLst>
          </p:cNvPr>
          <p:cNvSpPr>
            <a:spLocks noGrp="1"/>
          </p:cNvSpPr>
          <p:nvPr>
            <p:ph type="dt" sz="half" idx="10"/>
          </p:nvPr>
        </p:nvSpPr>
        <p:spPr/>
        <p:txBody>
          <a:bodyPr/>
          <a:lstStyle/>
          <a:p>
            <a:fld id="{830B089E-1EF7-40CD-A049-29089C213CA2}" type="datetimeFigureOut">
              <a:rPr lang="en-US" smtClean="0"/>
              <a:t>2/1/20</a:t>
            </a:fld>
            <a:endParaRPr lang="en-US"/>
          </a:p>
        </p:txBody>
      </p:sp>
      <p:sp>
        <p:nvSpPr>
          <p:cNvPr id="6" name="Footer Placeholder 5">
            <a:extLst>
              <a:ext uri="{FF2B5EF4-FFF2-40B4-BE49-F238E27FC236}">
                <a16:creationId xmlns:a16="http://schemas.microsoft.com/office/drawing/2014/main" id="{944CBFF4-C370-46FC-936E-EBCE0DB4A6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509FE-A82C-4C88-9C28-5A48B15708E1}"/>
              </a:ext>
            </a:extLst>
          </p:cNvPr>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966480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79BE7-86CD-4E19-85C9-C1FB5E824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7F7B28-7BCE-4A39-90B2-E22F27D77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A2BA8-57FE-43B4-8992-E4093532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0B089E-1EF7-40CD-A049-29089C213CA2}" type="datetimeFigureOut">
              <a:rPr lang="en-US" smtClean="0"/>
              <a:t>2/1/20</a:t>
            </a:fld>
            <a:endParaRPr lang="en-US"/>
          </a:p>
        </p:txBody>
      </p:sp>
      <p:sp>
        <p:nvSpPr>
          <p:cNvPr id="5" name="Footer Placeholder 4">
            <a:extLst>
              <a:ext uri="{FF2B5EF4-FFF2-40B4-BE49-F238E27FC236}">
                <a16:creationId xmlns:a16="http://schemas.microsoft.com/office/drawing/2014/main" id="{3B0BE40E-45BC-4CB5-B11B-B6AF8E6201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A09F35-C9C3-4DE5-8679-A6613224F4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FB445-3002-413A-B3AB-0AC4381991AC}" type="slidenum">
              <a:rPr lang="en-US" smtClean="0"/>
              <a:t>‹#›</a:t>
            </a:fld>
            <a:endParaRPr lang="en-US"/>
          </a:p>
        </p:txBody>
      </p:sp>
    </p:spTree>
    <p:extLst>
      <p:ext uri="{BB962C8B-B14F-4D97-AF65-F5344CB8AC3E}">
        <p14:creationId xmlns:p14="http://schemas.microsoft.com/office/powerpoint/2010/main" val="2679662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poirri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creativecommons.org/licenses/by-sa/4.0/"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ergo.human.cornell.edu/DEA6510/dea6512k/ergo12tips.html" TargetMode="External"/><Relationship Id="rId2" Type="http://schemas.openxmlformats.org/officeDocument/2006/relationships/hyperlink" Target="https://www.hopkinsallchildrens.org/Patients-Families/Health-Library/HealthDocNew/Computer-Related-Repetitive-Stress-Injuries" TargetMode="External"/><Relationship Id="rId1" Type="http://schemas.openxmlformats.org/officeDocument/2006/relationships/slideLayout" Target="../slideLayouts/slideLayout2.xml"/><Relationship Id="rId4" Type="http://schemas.openxmlformats.org/officeDocument/2006/relationships/hyperlink" Target="https://www.vistacollege.edu/blog/resources/25-ergonomic-tips-when-working-at-a-comput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tackoverflow.com/ques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visual.ly/community/infographic/technology/history-computer-programming" TargetMode="External"/><Relationship Id="rId2" Type="http://schemas.openxmlformats.org/officeDocument/2006/relationships/hyperlink" Target="https://en.wikipedia.org/wiki/History_of_programming_languages" TargetMode="External"/><Relationship Id="rId1" Type="http://schemas.openxmlformats.org/officeDocument/2006/relationships/slideLayout" Target="../slideLayouts/slideLayout2.xml"/><Relationship Id="rId4" Type="http://schemas.openxmlformats.org/officeDocument/2006/relationships/hyperlink" Target="https://en.wikipedia.org/wiki/Ada_Lovela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www.killerphp.com/" TargetMode="External"/><Relationship Id="rId3" Type="http://schemas.openxmlformats.org/officeDocument/2006/relationships/hyperlink" Target="http://www.codeacademy.com/" TargetMode="External"/><Relationship Id="rId7" Type="http://schemas.openxmlformats.org/officeDocument/2006/relationships/hyperlink" Target="http://scratch.mit.edu/" TargetMode="External"/><Relationship Id="rId2" Type="http://schemas.openxmlformats.org/officeDocument/2006/relationships/hyperlink" Target="https://www.whoishostingthis.com/resources/programming/" TargetMode="External"/><Relationship Id="rId1" Type="http://schemas.openxmlformats.org/officeDocument/2006/relationships/slideLayout" Target="../slideLayouts/slideLayout2.xml"/><Relationship Id="rId6" Type="http://schemas.openxmlformats.org/officeDocument/2006/relationships/hyperlink" Target="http://www.learncpp.com/" TargetMode="External"/><Relationship Id="rId5" Type="http://schemas.openxmlformats.org/officeDocument/2006/relationships/hyperlink" Target="http://www.learnpython.org/" TargetMode="External"/><Relationship Id="rId4" Type="http://schemas.openxmlformats.org/officeDocument/2006/relationships/hyperlink" Target="http://www.code.org/" TargetMode="External"/><Relationship Id="rId9" Type="http://schemas.openxmlformats.org/officeDocument/2006/relationships/hyperlink" Target="http://www.w3school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video" Target="https://www.youtube.com/embed/s07aEbPwThM?feature=oembe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50.jpeg"/></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51.jpeg"/><Relationship Id="rId4" Type="http://schemas.openxmlformats.org/officeDocument/2006/relationships/image" Target="../media/image50.jpe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hyperlink" Target="https://opensource.com/resources/what-open-source" TargetMode="External"/><Relationship Id="rId1" Type="http://schemas.openxmlformats.org/officeDocument/2006/relationships/slideLayout" Target="../slideLayouts/slideLayout2.xml"/><Relationship Id="rId5" Type="http://schemas.openxmlformats.org/officeDocument/2006/relationships/hyperlink" Target="https://www.fbi.gov/investigate/white-collar-crime/piracy-ip-theft" TargetMode="External"/><Relationship Id="rId4" Type="http://schemas.openxmlformats.org/officeDocument/2006/relationships/hyperlink" Target="https://en.wikipedia.org/wiki/Intellectual_propert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www.learnhowtobecome.org/computer-programmer/" TargetMode="External"/><Relationship Id="rId2" Type="http://schemas.openxmlformats.org/officeDocument/2006/relationships/hyperlink" Target="https://boyslife.org/merit-badges/programming-merit-badge/" TargetMode="External"/><Relationship Id="rId1" Type="http://schemas.openxmlformats.org/officeDocument/2006/relationships/slideLayout" Target="../slideLayouts/slideLayout2.xml"/><Relationship Id="rId6" Type="http://schemas.openxmlformats.org/officeDocument/2006/relationships/hyperlink" Target="https://www.theguardian.com/careers/ten-signs-career-coding-software-development-right-for-you" TargetMode="External"/><Relationship Id="rId5" Type="http://schemas.openxmlformats.org/officeDocument/2006/relationships/hyperlink" Target="https://www.thebalancecareers.com/what-does-a-computer-programmer-do-525996" TargetMode="External"/><Relationship Id="rId4" Type="http://schemas.openxmlformats.org/officeDocument/2006/relationships/hyperlink" Target="https://www.rasmussen.edu/degrees/technology/blog/programming-careers-for-coding-connoisseur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boyslifeorg.files.wordpress.com/2019/06/programming.pdf" TargetMode="External"/><Relationship Id="rId2" Type="http://schemas.openxmlformats.org/officeDocument/2006/relationships/hyperlink" Target="https://filestore.scouting.org/filestore/Merit_Badge_ReqandRes/Programming.pdf"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FE11-57FB-40BB-A2FB-936873401553}"/>
              </a:ext>
            </a:extLst>
          </p:cNvPr>
          <p:cNvSpPr>
            <a:spLocks noGrp="1"/>
          </p:cNvSpPr>
          <p:nvPr>
            <p:ph type="ctrTitle"/>
          </p:nvPr>
        </p:nvSpPr>
        <p:spPr>
          <a:xfrm>
            <a:off x="3094383" y="1041400"/>
            <a:ext cx="6003235" cy="2387600"/>
          </a:xfrm>
        </p:spPr>
        <p:txBody>
          <a:bodyPr/>
          <a:lstStyle/>
          <a:p>
            <a:r>
              <a:rPr lang="en-US" dirty="0"/>
              <a:t>Programming Merit Badge</a:t>
            </a:r>
          </a:p>
        </p:txBody>
      </p:sp>
      <p:sp>
        <p:nvSpPr>
          <p:cNvPr id="3" name="Subtitle 2">
            <a:extLst>
              <a:ext uri="{FF2B5EF4-FFF2-40B4-BE49-F238E27FC236}">
                <a16:creationId xmlns:a16="http://schemas.microsoft.com/office/drawing/2014/main" id="{B988FE7C-BA65-4816-AF09-E074DAA65F6A}"/>
              </a:ext>
            </a:extLst>
          </p:cNvPr>
          <p:cNvSpPr>
            <a:spLocks noGrp="1"/>
          </p:cNvSpPr>
          <p:nvPr>
            <p:ph type="subTitle" idx="1"/>
          </p:nvPr>
        </p:nvSpPr>
        <p:spPr/>
        <p:txBody>
          <a:bodyPr>
            <a:normAutofit fontScale="92500" lnSpcReduction="10000"/>
          </a:bodyPr>
          <a:lstStyle/>
          <a:p>
            <a:r>
              <a:rPr lang="en-US" dirty="0"/>
              <a:t>February 1, 2020 – 9am</a:t>
            </a:r>
          </a:p>
          <a:p>
            <a:r>
              <a:rPr lang="en-US" dirty="0"/>
              <a:t>Jean-Etienne Poirrier</a:t>
            </a:r>
          </a:p>
          <a:p>
            <a:endParaRPr lang="en-US" dirty="0"/>
          </a:p>
          <a:p>
            <a:r>
              <a:rPr lang="en-US" dirty="0">
                <a:hlinkClick r:id="rId3"/>
              </a:rPr>
              <a:t>jepoirrier@gmail.com</a:t>
            </a:r>
            <a:endParaRPr lang="en-US" dirty="0"/>
          </a:p>
          <a:p>
            <a:endParaRPr lang="en-US" dirty="0"/>
          </a:p>
        </p:txBody>
      </p:sp>
      <p:pic>
        <p:nvPicPr>
          <p:cNvPr id="6" name="Picture 5" descr="A picture containing fruit&#10;&#10;Description automatically generated">
            <a:extLst>
              <a:ext uri="{FF2B5EF4-FFF2-40B4-BE49-F238E27FC236}">
                <a16:creationId xmlns:a16="http://schemas.microsoft.com/office/drawing/2014/main" id="{D21C3B0E-17D2-FE44-B89F-25EB5356E350}"/>
              </a:ext>
              <a:ext uri="{C183D7F6-B498-43B3-948B-1728B52AA6E4}">
                <adec:decorative xmlns:adec="http://schemas.microsoft.com/office/drawing/2017/decorative" val="0"/>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24000" y="2831824"/>
            <a:ext cx="2845228" cy="2984776"/>
          </a:xfrm>
          <a:prstGeom prst="rect">
            <a:avLst/>
          </a:prstGeom>
        </p:spPr>
      </p:pic>
      <p:sp>
        <p:nvSpPr>
          <p:cNvPr id="4" name="Rounded Rectangle 3">
            <a:extLst>
              <a:ext uri="{FF2B5EF4-FFF2-40B4-BE49-F238E27FC236}">
                <a16:creationId xmlns:a16="http://schemas.microsoft.com/office/drawing/2014/main" id="{1BA5C921-1ACE-4345-B094-12834EB9CD91}"/>
              </a:ext>
            </a:extLst>
          </p:cNvPr>
          <p:cNvSpPr/>
          <p:nvPr/>
        </p:nvSpPr>
        <p:spPr>
          <a:xfrm>
            <a:off x="8637563" y="4360984"/>
            <a:ext cx="3108960" cy="1842867"/>
          </a:xfrm>
          <a:prstGeom prst="roundRect">
            <a:avLst>
              <a:gd name="adj" fmla="val 674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This presentation (except parts taken from other, referenced work) is licensed under a </a:t>
            </a:r>
            <a:r>
              <a:rPr lang="en-US" dirty="0">
                <a:hlinkClick r:id="rId5"/>
              </a:rPr>
              <a:t>Creative Common Attribution-ShareAlike 4.0 International License</a:t>
            </a:r>
            <a:endParaRPr lang="en-US" dirty="0"/>
          </a:p>
        </p:txBody>
      </p:sp>
      <p:pic>
        <p:nvPicPr>
          <p:cNvPr id="1026" name="Picture 2" descr="Creative Commons Licence">
            <a:hlinkClick r:id="rId5"/>
            <a:extLst>
              <a:ext uri="{FF2B5EF4-FFF2-40B4-BE49-F238E27FC236}">
                <a16:creationId xmlns:a16="http://schemas.microsoft.com/office/drawing/2014/main" id="{0C3F47F9-DA53-2140-A866-09DDAE1A5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243" y="3880765"/>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6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jury sports">
            <a:extLst>
              <a:ext uri="{FF2B5EF4-FFF2-40B4-BE49-F238E27FC236}">
                <a16:creationId xmlns:a16="http://schemas.microsoft.com/office/drawing/2014/main" id="{3E00E044-A5CC-D440-8FA7-0AF68F03BC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85" y="928468"/>
            <a:ext cx="12188830" cy="500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2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4F67-4035-AE4B-9206-E1ACA2019551}"/>
              </a:ext>
            </a:extLst>
          </p:cNvPr>
          <p:cNvSpPr>
            <a:spLocks noGrp="1"/>
          </p:cNvSpPr>
          <p:nvPr>
            <p:ph type="title"/>
          </p:nvPr>
        </p:nvSpPr>
        <p:spPr/>
        <p:txBody>
          <a:bodyPr/>
          <a:lstStyle/>
          <a:p>
            <a:r>
              <a:rPr lang="en-US" dirty="0"/>
              <a:t>RSIs - Repetitive Stress Injuries</a:t>
            </a:r>
          </a:p>
        </p:txBody>
      </p:sp>
      <p:sp>
        <p:nvSpPr>
          <p:cNvPr id="3" name="Content Placeholder 2">
            <a:extLst>
              <a:ext uri="{FF2B5EF4-FFF2-40B4-BE49-F238E27FC236}">
                <a16:creationId xmlns:a16="http://schemas.microsoft.com/office/drawing/2014/main" id="{09EEFF20-253E-0840-9248-4A66439054E5}"/>
              </a:ext>
            </a:extLst>
          </p:cNvPr>
          <p:cNvSpPr>
            <a:spLocks noGrp="1"/>
          </p:cNvSpPr>
          <p:nvPr>
            <p:ph idx="1"/>
          </p:nvPr>
        </p:nvSpPr>
        <p:spPr>
          <a:xfrm>
            <a:off x="1974574" y="1934817"/>
            <a:ext cx="9379226" cy="3857833"/>
          </a:xfrm>
        </p:spPr>
        <p:txBody>
          <a:bodyPr/>
          <a:lstStyle/>
          <a:p>
            <a:r>
              <a:rPr lang="en-US" dirty="0"/>
              <a:t>Carpal tunnel syndrome</a:t>
            </a:r>
          </a:p>
          <a:p>
            <a:r>
              <a:rPr lang="en-US" dirty="0"/>
              <a:t>Cervical radiculopathy</a:t>
            </a:r>
          </a:p>
          <a:p>
            <a:r>
              <a:rPr lang="en-US" dirty="0"/>
              <a:t>Reflex sympathetic dystrophy</a:t>
            </a:r>
          </a:p>
          <a:p>
            <a:r>
              <a:rPr lang="en-US" dirty="0"/>
              <a:t>Tendonitis</a:t>
            </a:r>
          </a:p>
          <a:p>
            <a:r>
              <a:rPr lang="en-US" dirty="0"/>
              <a:t> </a:t>
            </a:r>
          </a:p>
        </p:txBody>
      </p:sp>
      <p:pic>
        <p:nvPicPr>
          <p:cNvPr id="2050" name="Picture 2" descr="Image result for carpal tunnel syndrome">
            <a:extLst>
              <a:ext uri="{FF2B5EF4-FFF2-40B4-BE49-F238E27FC236}">
                <a16:creationId xmlns:a16="http://schemas.microsoft.com/office/drawing/2014/main" id="{5892770B-97C8-3E45-9790-3CC6A90D161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31382" y="2726393"/>
            <a:ext cx="4445000" cy="416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picondylitis">
            <a:extLst>
              <a:ext uri="{FF2B5EF4-FFF2-40B4-BE49-F238E27FC236}">
                <a16:creationId xmlns:a16="http://schemas.microsoft.com/office/drawing/2014/main" id="{F38A3DFC-9156-A748-8D32-322C737D0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9802" y="3344794"/>
            <a:ext cx="676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4228-676D-E54E-B778-3D9D586CF050}"/>
              </a:ext>
            </a:extLst>
          </p:cNvPr>
          <p:cNvSpPr>
            <a:spLocks noGrp="1"/>
          </p:cNvSpPr>
          <p:nvPr>
            <p:ph type="title"/>
          </p:nvPr>
        </p:nvSpPr>
        <p:spPr/>
        <p:txBody>
          <a:bodyPr/>
          <a:lstStyle/>
          <a:p>
            <a:r>
              <a:rPr lang="en-US" dirty="0"/>
              <a:t>First Aid for RSIs</a:t>
            </a:r>
          </a:p>
        </p:txBody>
      </p:sp>
      <p:sp>
        <p:nvSpPr>
          <p:cNvPr id="3" name="Content Placeholder 2">
            <a:extLst>
              <a:ext uri="{FF2B5EF4-FFF2-40B4-BE49-F238E27FC236}">
                <a16:creationId xmlns:a16="http://schemas.microsoft.com/office/drawing/2014/main" id="{550218FE-7720-E94C-B326-8B4FA5773E61}"/>
              </a:ext>
            </a:extLst>
          </p:cNvPr>
          <p:cNvSpPr>
            <a:spLocks noGrp="1"/>
          </p:cNvSpPr>
          <p:nvPr>
            <p:ph idx="1"/>
          </p:nvPr>
        </p:nvSpPr>
        <p:spPr/>
        <p:txBody>
          <a:bodyPr>
            <a:normAutofit fontScale="92500" lnSpcReduction="10000"/>
          </a:bodyPr>
          <a:lstStyle/>
          <a:p>
            <a:r>
              <a:rPr lang="en-US" dirty="0"/>
              <a:t>Apply an ice pack to the injured area to help reduce pain and swelling</a:t>
            </a:r>
          </a:p>
          <a:p>
            <a:r>
              <a:rPr lang="en-US" dirty="0"/>
              <a:t>Use an elastic joint support or wrap the area firmly with an elastic bandage to limit the swelling and to protect the injury. Do not wrap it so tightly that blood circulation is restricted!</a:t>
            </a:r>
          </a:p>
          <a:p>
            <a:r>
              <a:rPr lang="en-US" dirty="0"/>
              <a:t>Rest the injured area</a:t>
            </a:r>
          </a:p>
          <a:p>
            <a:r>
              <a:rPr lang="en-US" dirty="0"/>
              <a:t>Take an anti-inflammatory pain reliever as recommended by your physician</a:t>
            </a:r>
          </a:p>
          <a:p>
            <a:r>
              <a:rPr lang="en-US" dirty="0"/>
              <a:t>After 24 hours, heat (hot packs, heating pad, whirlpool) may be applied</a:t>
            </a:r>
          </a:p>
          <a:p>
            <a:r>
              <a:rPr lang="en-US" dirty="0"/>
              <a:t>As symptoms diminish, gently exercise the affected muscles or joints to help relieve remaining tenderness, stiffness, and tingling or numbness</a:t>
            </a:r>
          </a:p>
          <a:p>
            <a:r>
              <a:rPr lang="en-US" dirty="0"/>
              <a:t>If pain is severe or persistent, seek medical attention</a:t>
            </a:r>
          </a:p>
        </p:txBody>
      </p:sp>
    </p:spTree>
    <p:extLst>
      <p:ext uri="{BB962C8B-B14F-4D97-AF65-F5344CB8AC3E}">
        <p14:creationId xmlns:p14="http://schemas.microsoft.com/office/powerpoint/2010/main" val="266396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ABAC-FCA4-9441-A988-4CB09C621F66}"/>
              </a:ext>
            </a:extLst>
          </p:cNvPr>
          <p:cNvSpPr>
            <a:spLocks noGrp="1"/>
          </p:cNvSpPr>
          <p:nvPr>
            <p:ph type="title"/>
          </p:nvPr>
        </p:nvSpPr>
        <p:spPr>
          <a:xfrm>
            <a:off x="655320" y="365125"/>
            <a:ext cx="5120114" cy="1692794"/>
          </a:xfrm>
        </p:spPr>
        <p:txBody>
          <a:bodyPr>
            <a:normAutofit/>
          </a:bodyPr>
          <a:lstStyle/>
          <a:p>
            <a:r>
              <a:rPr lang="en-US" dirty="0"/>
              <a:t>Injury prevention</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82276D-EE08-724C-954B-3996104F2983}"/>
              </a:ext>
            </a:extLst>
          </p:cNvPr>
          <p:cNvSpPr>
            <a:spLocks noGrp="1"/>
          </p:cNvSpPr>
          <p:nvPr>
            <p:ph idx="1"/>
          </p:nvPr>
        </p:nvSpPr>
        <p:spPr>
          <a:xfrm>
            <a:off x="655321" y="2575034"/>
            <a:ext cx="5120113" cy="3462228"/>
          </a:xfrm>
        </p:spPr>
        <p:txBody>
          <a:bodyPr>
            <a:normAutofit/>
          </a:bodyPr>
          <a:lstStyle/>
          <a:p>
            <a:r>
              <a:rPr lang="en-US" sz="2000" dirty="0"/>
              <a:t>Proper equipment (+ ergonomics)</a:t>
            </a:r>
          </a:p>
          <a:p>
            <a:r>
              <a:rPr lang="en-US" b="1" i="1" dirty="0">
                <a:solidFill>
                  <a:schemeClr val="accent1"/>
                </a:solidFill>
              </a:rPr>
              <a:t>HYDRATION</a:t>
            </a:r>
            <a:endParaRPr lang="en-US" sz="2000" b="1" i="1" dirty="0">
              <a:solidFill>
                <a:schemeClr val="accent1"/>
              </a:solidFill>
            </a:endParaRPr>
          </a:p>
          <a:p>
            <a:pPr lvl="1"/>
            <a:r>
              <a:rPr lang="en-US" sz="2000" dirty="0"/>
              <a:t>Soda, juices and other sweet drinks are </a:t>
            </a:r>
            <a:r>
              <a:rPr lang="en-US" sz="2000" b="1" i="1" dirty="0"/>
              <a:t>not</a:t>
            </a:r>
            <a:r>
              <a:rPr lang="en-US" sz="2000" dirty="0"/>
              <a:t> a substitute for water</a:t>
            </a:r>
          </a:p>
          <a:p>
            <a:r>
              <a:rPr lang="en-US" sz="2000" dirty="0"/>
              <a:t>Program in a well-lit room (prevent eyestrain)</a:t>
            </a:r>
          </a:p>
          <a:p>
            <a:r>
              <a:rPr lang="en-US" sz="2000" dirty="0"/>
              <a:t>Minimize the contrast between your monitor and the rest of the room</a:t>
            </a:r>
          </a:p>
          <a:p>
            <a:r>
              <a:rPr lang="en-US" sz="2000" dirty="0"/>
              <a:t>Make sure there is no glare on the screen</a:t>
            </a:r>
          </a:p>
          <a:p>
            <a:r>
              <a:rPr lang="en-US" sz="2000" dirty="0"/>
              <a:t>Take breaks to give your body time to recover</a:t>
            </a:r>
          </a:p>
        </p:txBody>
      </p:sp>
      <p:pic>
        <p:nvPicPr>
          <p:cNvPr id="4098" name="Picture 2" descr="Image result for drink water scouts">
            <a:extLst>
              <a:ext uri="{FF2B5EF4-FFF2-40B4-BE49-F238E27FC236}">
                <a16:creationId xmlns:a16="http://schemas.microsoft.com/office/drawing/2014/main" id="{DC5548F4-BE64-004D-84AE-E9F3B553BE8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5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0C18-3397-AA4F-A0F4-4FD2D5B19471}"/>
              </a:ext>
            </a:extLst>
          </p:cNvPr>
          <p:cNvSpPr>
            <a:spLocks noGrp="1"/>
          </p:cNvSpPr>
          <p:nvPr>
            <p:ph type="title"/>
          </p:nvPr>
        </p:nvSpPr>
        <p:spPr/>
        <p:txBody>
          <a:bodyPr/>
          <a:lstStyle/>
          <a:p>
            <a:r>
              <a:rPr lang="en-US"/>
              <a:t>Take breaks</a:t>
            </a:r>
            <a:endParaRPr lang="en-US" dirty="0"/>
          </a:p>
        </p:txBody>
      </p:sp>
      <p:sp>
        <p:nvSpPr>
          <p:cNvPr id="3" name="Content Placeholder 2">
            <a:extLst>
              <a:ext uri="{FF2B5EF4-FFF2-40B4-BE49-F238E27FC236}">
                <a16:creationId xmlns:a16="http://schemas.microsoft.com/office/drawing/2014/main" id="{110F8891-8254-B340-B348-75645F73E4C7}"/>
              </a:ext>
            </a:extLst>
          </p:cNvPr>
          <p:cNvSpPr>
            <a:spLocks noGrp="1"/>
          </p:cNvSpPr>
          <p:nvPr>
            <p:ph idx="1"/>
          </p:nvPr>
        </p:nvSpPr>
        <p:spPr>
          <a:xfrm>
            <a:off x="838200" y="1825625"/>
            <a:ext cx="10515600" cy="4667250"/>
          </a:xfrm>
        </p:spPr>
        <p:txBody>
          <a:bodyPr>
            <a:normAutofit fontScale="77500" lnSpcReduction="20000"/>
          </a:bodyPr>
          <a:lstStyle/>
          <a:p>
            <a:r>
              <a:rPr lang="en-US" b="1" dirty="0">
                <a:solidFill>
                  <a:schemeClr val="accent1"/>
                </a:solidFill>
              </a:rPr>
              <a:t>Eye breaks</a:t>
            </a:r>
          </a:p>
          <a:p>
            <a:pPr lvl="1"/>
            <a:r>
              <a:rPr lang="en-US" dirty="0"/>
              <a:t>Look away from the monitor from time to time, preferably at something more than 20 feet away. This gives your eyes a chance to relax and helps prevent eyestrain.</a:t>
            </a:r>
          </a:p>
          <a:p>
            <a:r>
              <a:rPr lang="en-US" b="1" dirty="0">
                <a:solidFill>
                  <a:schemeClr val="accent1"/>
                </a:solidFill>
              </a:rPr>
              <a:t>Typing breaks</a:t>
            </a:r>
          </a:p>
          <a:p>
            <a:pPr lvl="1"/>
            <a:r>
              <a:rPr lang="en-US" dirty="0"/>
              <a:t>Rest your hands in a relaxed, flat, straight manner to give them time to recover and prevent RSIs</a:t>
            </a:r>
          </a:p>
          <a:p>
            <a:r>
              <a:rPr lang="en-US" b="1" dirty="0">
                <a:solidFill>
                  <a:schemeClr val="accent1"/>
                </a:solidFill>
              </a:rPr>
              <a:t>Rest breaks</a:t>
            </a:r>
          </a:p>
          <a:p>
            <a:pPr lvl="1"/>
            <a:r>
              <a:rPr lang="en-US" dirty="0"/>
              <a:t>Take a break every 30 minutes or so to give your body a chance to relax. You can use software programs that remind you to take a break so you don’t get stuck in a trance staring at your monitor</a:t>
            </a:r>
          </a:p>
          <a:p>
            <a:r>
              <a:rPr lang="en-US" b="1" dirty="0">
                <a:solidFill>
                  <a:schemeClr val="accent1"/>
                </a:solidFill>
              </a:rPr>
              <a:t>Exercise breaks</a:t>
            </a:r>
          </a:p>
          <a:p>
            <a:pPr lvl="1"/>
            <a:r>
              <a:rPr lang="en-US" dirty="0"/>
              <a:t>Get up and stretch, rotate your head and shoulders, move your</a:t>
            </a:r>
            <a:br>
              <a:rPr lang="en-US" dirty="0"/>
            </a:br>
            <a:r>
              <a:rPr lang="en-US" dirty="0"/>
              <a:t>arms and legs.</a:t>
            </a:r>
          </a:p>
          <a:p>
            <a:endParaRPr lang="en-US" dirty="0"/>
          </a:p>
          <a:p>
            <a:r>
              <a:rPr lang="en-US" dirty="0"/>
              <a:t>You will find that you can program better and longer if you do</a:t>
            </a:r>
            <a:br>
              <a:rPr lang="en-US" dirty="0"/>
            </a:br>
            <a:r>
              <a:rPr lang="en-US" dirty="0"/>
              <a:t>this regularly</a:t>
            </a:r>
          </a:p>
        </p:txBody>
      </p:sp>
      <p:pic>
        <p:nvPicPr>
          <p:cNvPr id="5122" name="Picture 2" descr="Image result for breaks">
            <a:extLst>
              <a:ext uri="{FF2B5EF4-FFF2-40B4-BE49-F238E27FC236}">
                <a16:creationId xmlns:a16="http://schemas.microsoft.com/office/drawing/2014/main" id="{69025BA2-0CA1-774A-99D6-9A06673F9C9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17391" y="4590423"/>
            <a:ext cx="3174609" cy="226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9EC93-5656-7242-A02B-FE33197396E8}"/>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5E9E1A-69DF-A04B-8966-7B3D61D6059D}"/>
              </a:ext>
            </a:extLst>
          </p:cNvPr>
          <p:cNvSpPr>
            <a:spLocks noGrp="1"/>
          </p:cNvSpPr>
          <p:nvPr>
            <p:ph type="title"/>
          </p:nvPr>
        </p:nvSpPr>
        <p:spPr>
          <a:xfrm rot="16200000">
            <a:off x="-1651782" y="3474085"/>
            <a:ext cx="4999892" cy="1325563"/>
          </a:xfrm>
        </p:spPr>
        <p:txBody>
          <a:bodyPr/>
          <a:lstStyle/>
          <a:p>
            <a:r>
              <a:rPr lang="en-US" dirty="0">
                <a:solidFill>
                  <a:schemeClr val="bg1"/>
                </a:solidFill>
              </a:rPr>
              <a:t>Ergonomics</a:t>
            </a:r>
          </a:p>
        </p:txBody>
      </p:sp>
      <p:sp>
        <p:nvSpPr>
          <p:cNvPr id="3" name="Rounded Rectangular Callout 2">
            <a:extLst>
              <a:ext uri="{FF2B5EF4-FFF2-40B4-BE49-F238E27FC236}">
                <a16:creationId xmlns:a16="http://schemas.microsoft.com/office/drawing/2014/main" id="{5C9BF16F-CA34-7E44-98E6-3A4ED95C5CD7}"/>
              </a:ext>
            </a:extLst>
          </p:cNvPr>
          <p:cNvSpPr/>
          <p:nvPr/>
        </p:nvSpPr>
        <p:spPr>
          <a:xfrm>
            <a:off x="10058399" y="291547"/>
            <a:ext cx="1775791" cy="1099931"/>
          </a:xfrm>
          <a:prstGeom prst="wedgeRoundRectCallout">
            <a:avLst>
              <a:gd name="adj1" fmla="val -57400"/>
              <a:gd name="adj2" fmla="val -2063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65cm = 25.6 in</a:t>
            </a:r>
          </a:p>
          <a:p>
            <a:pPr algn="ctr"/>
            <a:r>
              <a:rPr lang="en-US" dirty="0">
                <a:solidFill>
                  <a:schemeClr val="tx1"/>
                </a:solidFill>
              </a:rPr>
              <a:t>75cm = 29.5 in</a:t>
            </a:r>
          </a:p>
        </p:txBody>
      </p:sp>
    </p:spTree>
    <p:extLst>
      <p:ext uri="{BB962C8B-B14F-4D97-AF65-F5344CB8AC3E}">
        <p14:creationId xmlns:p14="http://schemas.microsoft.com/office/powerpoint/2010/main" val="159017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48B6-A67C-BD48-AA40-58058BEB69D1}"/>
              </a:ext>
            </a:extLst>
          </p:cNvPr>
          <p:cNvSpPr>
            <a:spLocks noGrp="1"/>
          </p:cNvSpPr>
          <p:nvPr>
            <p:ph type="title"/>
          </p:nvPr>
        </p:nvSpPr>
        <p:spPr>
          <a:xfrm>
            <a:off x="655320" y="365125"/>
            <a:ext cx="5120114" cy="1692794"/>
          </a:xfrm>
        </p:spPr>
        <p:txBody>
          <a:bodyPr>
            <a:normAutofit/>
          </a:bodyPr>
          <a:lstStyle/>
          <a:p>
            <a:r>
              <a:rPr lang="en-US"/>
              <a:t>Electrical safety</a:t>
            </a:r>
          </a:p>
        </p:txBody>
      </p:sp>
      <p:cxnSp>
        <p:nvCxnSpPr>
          <p:cNvPr id="74" name="Straight Arrow Connector 7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D4E7FC-425D-944E-909A-6936330DC44F}"/>
              </a:ext>
            </a:extLst>
          </p:cNvPr>
          <p:cNvSpPr>
            <a:spLocks noGrp="1"/>
          </p:cNvSpPr>
          <p:nvPr>
            <p:ph idx="1"/>
          </p:nvPr>
        </p:nvSpPr>
        <p:spPr>
          <a:xfrm>
            <a:off x="655321" y="2575034"/>
            <a:ext cx="5120113" cy="3462228"/>
          </a:xfrm>
        </p:spPr>
        <p:txBody>
          <a:bodyPr>
            <a:normAutofit/>
          </a:bodyPr>
          <a:lstStyle/>
          <a:p>
            <a:r>
              <a:rPr lang="en-US" sz="1800"/>
              <a:t>Keep liquid and food away from plugged-in machines</a:t>
            </a:r>
          </a:p>
          <a:p>
            <a:r>
              <a:rPr lang="en-US" sz="1800"/>
              <a:t>Be sure the equipment is properly grounded to prevent shock hazards</a:t>
            </a:r>
          </a:p>
          <a:p>
            <a:r>
              <a:rPr lang="en-US" sz="1800"/>
              <a:t>It’s best to unplug the computer when it’s not in use, especially during a thunderstorm</a:t>
            </a:r>
          </a:p>
          <a:p>
            <a:endParaRPr lang="en-US" sz="1800"/>
          </a:p>
          <a:p>
            <a:r>
              <a:rPr lang="en-US" sz="1800"/>
              <a:t>Make sure any cords are neatly stowed to prevent tripping</a:t>
            </a:r>
          </a:p>
          <a:p>
            <a:endParaRPr lang="en-US" sz="1800"/>
          </a:p>
        </p:txBody>
      </p:sp>
      <p:pic>
        <p:nvPicPr>
          <p:cNvPr id="7170" name="Picture 2" descr="Image result for computer water electric hazard">
            <a:extLst>
              <a:ext uri="{FF2B5EF4-FFF2-40B4-BE49-F238E27FC236}">
                <a16:creationId xmlns:a16="http://schemas.microsoft.com/office/drawing/2014/main" id="{2F2096E9-F0E0-7A41-A8C0-C39D53483F6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6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6" name="Content Placeholder 5">
            <a:extLst>
              <a:ext uri="{FF2B5EF4-FFF2-40B4-BE49-F238E27FC236}">
                <a16:creationId xmlns:a16="http://schemas.microsoft.com/office/drawing/2014/main" id="{EA3BFEBE-889C-914F-A700-A405038E8722}"/>
              </a:ext>
            </a:extLst>
          </p:cNvPr>
          <p:cNvSpPr>
            <a:spLocks noGrp="1"/>
          </p:cNvSpPr>
          <p:nvPr>
            <p:ph idx="1"/>
          </p:nvPr>
        </p:nvSpPr>
        <p:spPr/>
        <p:txBody>
          <a:bodyPr/>
          <a:lstStyle/>
          <a:p>
            <a:r>
              <a:rPr lang="en-US" dirty="0"/>
              <a:t>Computer-Related Repetitive Stress Injuries (Johns Hopkins): </a:t>
            </a:r>
            <a:r>
              <a:rPr lang="en-US" dirty="0">
                <a:hlinkClick r:id="rId2"/>
              </a:rPr>
              <a:t>https://www.hopkinsallchildrens.org/Patients-Families/Health-Library/HealthDocNew/Computer-Related-Repetitive-Stress-Injuries</a:t>
            </a:r>
            <a:r>
              <a:rPr lang="en-US" dirty="0"/>
              <a:t> </a:t>
            </a:r>
          </a:p>
          <a:p>
            <a:r>
              <a:rPr lang="en-US" dirty="0"/>
              <a:t>12 tips for an Ergonomic Computer Workstation (Cornell University): </a:t>
            </a:r>
            <a:r>
              <a:rPr lang="en-US" dirty="0">
                <a:hlinkClick r:id="rId3"/>
              </a:rPr>
              <a:t>http://ergo.human.cornell.edu/DEA6510/dea6512k/ergo12tips.html</a:t>
            </a:r>
            <a:endParaRPr lang="en-US" dirty="0"/>
          </a:p>
          <a:p>
            <a:r>
              <a:rPr lang="en-US" dirty="0"/>
              <a:t>25 Ergonomic Tips For Students When Working At A Computer (Vista College): </a:t>
            </a:r>
            <a:r>
              <a:rPr lang="en-US" dirty="0">
                <a:hlinkClick r:id="rId4"/>
              </a:rPr>
              <a:t>https://www.vistacollege.edu/blog/resources/25-ergonomic-tips-when-working-at-a-computer/</a:t>
            </a:r>
            <a:endParaRPr lang="en-US" dirty="0"/>
          </a:p>
          <a:p>
            <a:endParaRPr lang="en-US" dirty="0"/>
          </a:p>
        </p:txBody>
      </p:sp>
    </p:spTree>
    <p:extLst>
      <p:ext uri="{BB962C8B-B14F-4D97-AF65-F5344CB8AC3E}">
        <p14:creationId xmlns:p14="http://schemas.microsoft.com/office/powerpoint/2010/main" val="238241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3AD8-F030-46D5-B94C-487A1D9AA259}"/>
              </a:ext>
            </a:extLst>
          </p:cNvPr>
          <p:cNvSpPr>
            <a:spLocks noGrp="1"/>
          </p:cNvSpPr>
          <p:nvPr>
            <p:ph type="title"/>
          </p:nvPr>
        </p:nvSpPr>
        <p:spPr/>
        <p:txBody>
          <a:bodyPr/>
          <a:lstStyle/>
          <a:p>
            <a:r>
              <a:rPr lang="en-US" dirty="0"/>
              <a:t>1. Safety</a:t>
            </a:r>
          </a:p>
        </p:txBody>
      </p:sp>
      <p:sp>
        <p:nvSpPr>
          <p:cNvPr id="3" name="Text Placeholder 2">
            <a:extLst>
              <a:ext uri="{FF2B5EF4-FFF2-40B4-BE49-F238E27FC236}">
                <a16:creationId xmlns:a16="http://schemas.microsoft.com/office/drawing/2014/main" id="{EC89B480-8B35-492F-BC18-0E12DDF63F13}"/>
              </a:ext>
            </a:extLst>
          </p:cNvPr>
          <p:cNvSpPr>
            <a:spLocks noGrp="1"/>
          </p:cNvSpPr>
          <p:nvPr>
            <p:ph type="body" idx="1"/>
          </p:nvPr>
        </p:nvSpPr>
        <p:spPr/>
        <p:txBody>
          <a:bodyPr/>
          <a:lstStyle/>
          <a:p>
            <a:r>
              <a:rPr lang="en-US" dirty="0"/>
              <a:t>Now you can answer Requirements 1a And 1b!</a:t>
            </a:r>
          </a:p>
        </p:txBody>
      </p:sp>
    </p:spTree>
    <p:extLst>
      <p:ext uri="{BB962C8B-B14F-4D97-AF65-F5344CB8AC3E}">
        <p14:creationId xmlns:p14="http://schemas.microsoft.com/office/powerpoint/2010/main" val="419314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2. History of programming</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2301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AE14-B524-4920-AF66-36D89A4B107A}"/>
              </a:ext>
            </a:extLst>
          </p:cNvPr>
          <p:cNvSpPr>
            <a:spLocks noGrp="1"/>
          </p:cNvSpPr>
          <p:nvPr>
            <p:ph type="title"/>
          </p:nvPr>
        </p:nvSpPr>
        <p:spPr/>
        <p:txBody>
          <a:bodyPr/>
          <a:lstStyle/>
          <a:p>
            <a:r>
              <a:rPr lang="en-US" dirty="0"/>
              <a:t>What will be seen today?</a:t>
            </a:r>
          </a:p>
        </p:txBody>
      </p:sp>
      <p:sp>
        <p:nvSpPr>
          <p:cNvPr id="3" name="Content Placeholder 2">
            <a:extLst>
              <a:ext uri="{FF2B5EF4-FFF2-40B4-BE49-F238E27FC236}">
                <a16:creationId xmlns:a16="http://schemas.microsoft.com/office/drawing/2014/main" id="{869A9756-01B2-4E9E-9C10-7F8FB423B5A0}"/>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Safety</a:t>
            </a:r>
          </a:p>
          <a:p>
            <a:pPr marL="514350" indent="-514350">
              <a:buFont typeface="+mj-lt"/>
              <a:buAutoNum type="arabicPeriod"/>
            </a:pPr>
            <a:endParaRPr lang="en-US" dirty="0"/>
          </a:p>
          <a:p>
            <a:pPr marL="514350" indent="-514350">
              <a:buFont typeface="+mj-lt"/>
              <a:buAutoNum type="arabicPeriod"/>
            </a:pPr>
            <a:r>
              <a:rPr lang="en-US" dirty="0"/>
              <a:t>History of programming</a:t>
            </a:r>
          </a:p>
          <a:p>
            <a:pPr marL="514350" indent="-514350">
              <a:buFont typeface="+mj-lt"/>
              <a:buAutoNum type="arabicPeriod"/>
            </a:pPr>
            <a:endParaRPr lang="en-US" dirty="0"/>
          </a:p>
          <a:p>
            <a:pPr marL="514350" indent="-514350">
              <a:buFont typeface="+mj-lt"/>
              <a:buAutoNum type="arabicPeriod"/>
            </a:pPr>
            <a:r>
              <a:rPr lang="en-US" dirty="0"/>
              <a:t>Programming today</a:t>
            </a:r>
          </a:p>
          <a:p>
            <a:pPr marL="514350" indent="-514350">
              <a:buFont typeface="+mj-lt"/>
              <a:buAutoNum type="arabicPeriod"/>
            </a:pPr>
            <a:endParaRPr lang="en-US" dirty="0"/>
          </a:p>
          <a:p>
            <a:pPr marL="514350" indent="-514350">
              <a:buFont typeface="+mj-lt"/>
              <a:buAutoNum type="arabicPeriod"/>
            </a:pPr>
            <a:r>
              <a:rPr lang="en-US" dirty="0"/>
              <a:t>Intellectual property</a:t>
            </a:r>
          </a:p>
          <a:p>
            <a:pPr marL="514350" indent="-514350">
              <a:buFont typeface="+mj-lt"/>
              <a:buAutoNum type="arabicPeriod"/>
            </a:pPr>
            <a:endParaRPr lang="en-US" dirty="0"/>
          </a:p>
          <a:p>
            <a:pPr marL="514350" indent="-514350">
              <a:buFont typeface="+mj-lt"/>
              <a:buAutoNum type="arabicPeriod"/>
            </a:pPr>
            <a:r>
              <a:rPr lang="en-US" dirty="0"/>
              <a:t>Careers</a:t>
            </a:r>
          </a:p>
          <a:p>
            <a:pPr marL="514350" indent="-514350">
              <a:buFont typeface="+mj-lt"/>
              <a:buAutoNum type="arabicPeriod"/>
            </a:pPr>
            <a:endParaRPr lang="en-US" dirty="0"/>
          </a:p>
          <a:p>
            <a:pPr marL="0" indent="0">
              <a:buNone/>
            </a:pPr>
            <a:r>
              <a:rPr lang="en-US" dirty="0"/>
              <a:t>And we’ll program a little bit!</a:t>
            </a:r>
          </a:p>
        </p:txBody>
      </p:sp>
      <p:sp>
        <p:nvSpPr>
          <p:cNvPr id="9" name="Rounded Rectangular Callout 8">
            <a:extLst>
              <a:ext uri="{FF2B5EF4-FFF2-40B4-BE49-F238E27FC236}">
                <a16:creationId xmlns:a16="http://schemas.microsoft.com/office/drawing/2014/main" id="{84ED0488-6E92-4548-88E8-5C7C8C870E13}"/>
              </a:ext>
            </a:extLst>
          </p:cNvPr>
          <p:cNvSpPr/>
          <p:nvPr/>
        </p:nvSpPr>
        <p:spPr>
          <a:xfrm>
            <a:off x="8454887" y="2751615"/>
            <a:ext cx="1762539" cy="1354769"/>
          </a:xfrm>
          <a:prstGeom prst="wedgeRoundRectCallout">
            <a:avLst>
              <a:gd name="adj1" fmla="val -32111"/>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Did anyone want to present?</a:t>
            </a:r>
          </a:p>
        </p:txBody>
      </p:sp>
    </p:spTree>
    <p:extLst>
      <p:ext uri="{BB962C8B-B14F-4D97-AF65-F5344CB8AC3E}">
        <p14:creationId xmlns:p14="http://schemas.microsoft.com/office/powerpoint/2010/main" val="274496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4AD45-C7BE-4C09-8D1A-67EAD89AEF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0208" y="664015"/>
            <a:ext cx="5351585" cy="5529971"/>
          </a:xfrm>
          <a:prstGeom prst="rect">
            <a:avLst/>
          </a:prstGeom>
        </p:spPr>
      </p:pic>
    </p:spTree>
    <p:extLst>
      <p:ext uri="{BB962C8B-B14F-4D97-AF65-F5344CB8AC3E}">
        <p14:creationId xmlns:p14="http://schemas.microsoft.com/office/powerpoint/2010/main" val="3532402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2222-77FC-6845-928A-A5B3EABD203F}"/>
              </a:ext>
            </a:extLst>
          </p:cNvPr>
          <p:cNvSpPr>
            <a:spLocks noGrp="1"/>
          </p:cNvSpPr>
          <p:nvPr>
            <p:ph type="title"/>
          </p:nvPr>
        </p:nvSpPr>
        <p:spPr/>
        <p:txBody>
          <a:bodyPr/>
          <a:lstStyle/>
          <a:p>
            <a:r>
              <a:rPr lang="en-US" dirty="0"/>
              <a:t>Before computers</a:t>
            </a:r>
          </a:p>
        </p:txBody>
      </p:sp>
      <p:sp>
        <p:nvSpPr>
          <p:cNvPr id="3" name="Content Placeholder 2">
            <a:extLst>
              <a:ext uri="{FF2B5EF4-FFF2-40B4-BE49-F238E27FC236}">
                <a16:creationId xmlns:a16="http://schemas.microsoft.com/office/drawing/2014/main" id="{82538E1E-A820-514E-948B-326E9FFF5EA9}"/>
              </a:ext>
            </a:extLst>
          </p:cNvPr>
          <p:cNvSpPr>
            <a:spLocks noGrp="1"/>
          </p:cNvSpPr>
          <p:nvPr>
            <p:ph sz="half" idx="1"/>
          </p:nvPr>
        </p:nvSpPr>
        <p:spPr/>
        <p:txBody>
          <a:bodyPr>
            <a:normAutofit fontScale="62500" lnSpcReduction="20000"/>
          </a:bodyPr>
          <a:lstStyle/>
          <a:p>
            <a:pPr marL="0" indent="0">
              <a:lnSpc>
                <a:spcPct val="110000"/>
              </a:lnSpc>
              <a:buNone/>
            </a:pPr>
            <a:r>
              <a:rPr lang="en-US" sz="3600" dirty="0"/>
              <a:t>Before the modern electrical computer, mechanical devices used in factories were the first machines to be programmed.</a:t>
            </a:r>
          </a:p>
          <a:p>
            <a:pPr marL="0" indent="0">
              <a:lnSpc>
                <a:spcPct val="110000"/>
              </a:lnSpc>
              <a:buNone/>
            </a:pPr>
            <a:r>
              <a:rPr lang="en-US" sz="3600" dirty="0"/>
              <a:t>An example is the Joseph Jacquard Loom (1804) which used hole-punched cards to “program” patterns into fabric.</a:t>
            </a:r>
          </a:p>
          <a:p>
            <a:pPr marL="0" indent="0">
              <a:lnSpc>
                <a:spcPct val="110000"/>
              </a:lnSpc>
              <a:buNone/>
            </a:pPr>
            <a:endParaRPr lang="en-US" sz="3600" dirty="0"/>
          </a:p>
          <a:p>
            <a:pPr marL="0" indent="0">
              <a:lnSpc>
                <a:spcPct val="110000"/>
              </a:lnSpc>
              <a:spcBef>
                <a:spcPts val="0"/>
              </a:spcBef>
              <a:buNone/>
            </a:pPr>
            <a:r>
              <a:rPr lang="en-US" dirty="0"/>
              <a:t>The picture on the left is the loom.</a:t>
            </a:r>
          </a:p>
          <a:p>
            <a:pPr marL="0" indent="0">
              <a:lnSpc>
                <a:spcPct val="110000"/>
              </a:lnSpc>
              <a:spcBef>
                <a:spcPts val="0"/>
              </a:spcBef>
              <a:buNone/>
            </a:pPr>
            <a:r>
              <a:rPr lang="en-US" dirty="0"/>
              <a:t>The picture on the right is a  portrait of Jacquard was woven in silk on a Jacquard loom and required 24,000 punched cards to create (1839). One of these portraits in the possession of Charles Babbage inspired him in using perforated cards in his Difference Engine.</a:t>
            </a:r>
          </a:p>
        </p:txBody>
      </p:sp>
      <p:sp>
        <p:nvSpPr>
          <p:cNvPr id="4" name="Content Placeholder 3">
            <a:extLst>
              <a:ext uri="{FF2B5EF4-FFF2-40B4-BE49-F238E27FC236}">
                <a16:creationId xmlns:a16="http://schemas.microsoft.com/office/drawing/2014/main" id="{441B47F6-6C3D-504F-9983-694ABC881E4D}"/>
              </a:ext>
            </a:extLst>
          </p:cNvPr>
          <p:cNvSpPr>
            <a:spLocks noGrp="1"/>
          </p:cNvSpPr>
          <p:nvPr>
            <p:ph sz="half" idx="2"/>
          </p:nvPr>
        </p:nvSpPr>
        <p:spPr/>
        <p:txBody>
          <a:bodyPr>
            <a:normAutofit fontScale="62500" lnSpcReduction="20000"/>
          </a:bodyPr>
          <a:lstStyle/>
          <a:p>
            <a:endParaRPr lang="en-US"/>
          </a:p>
        </p:txBody>
      </p:sp>
      <p:pic>
        <p:nvPicPr>
          <p:cNvPr id="5" name="Picture 4" descr="https://upload.wikimedia.org/wikipedia/commons/thumb/f/f8/A_la_m%C3%A9moire_de_J.M._Jacquard.jpg/220px-A_la_m%C3%A9moire_de_J.M._Jacquard.jpg">
            <a:extLst>
              <a:ext uri="{FF2B5EF4-FFF2-40B4-BE49-F238E27FC236}">
                <a16:creationId xmlns:a16="http://schemas.microsoft.com/office/drawing/2014/main" id="{62446FA7-9B94-154F-96EE-DABAE0381D8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5"/>
          <a:stretch/>
        </p:blipFill>
        <p:spPr bwMode="auto">
          <a:xfrm>
            <a:off x="6392335" y="2497720"/>
            <a:ext cx="2245675" cy="3047892"/>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jacquard loom">
            <a:extLst>
              <a:ext uri="{FF2B5EF4-FFF2-40B4-BE49-F238E27FC236}">
                <a16:creationId xmlns:a16="http://schemas.microsoft.com/office/drawing/2014/main" id="{71F4A4F1-7BF1-5548-BD60-F35741CF2D1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801736" y="2497720"/>
            <a:ext cx="2245674" cy="3047892"/>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8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8F1B8FA-6D81-1642-A1B5-1AD0B36BC0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6559" y="977577"/>
            <a:ext cx="10333189" cy="45140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C24D9-D416-6E4D-A0DE-5D94B5502CDD}"/>
              </a:ext>
            </a:extLst>
          </p:cNvPr>
          <p:cNvSpPr txBox="1"/>
          <p:nvPr/>
        </p:nvSpPr>
        <p:spPr>
          <a:xfrm>
            <a:off x="836559" y="5533326"/>
            <a:ext cx="2254485" cy="369332"/>
          </a:xfrm>
          <a:prstGeom prst="rect">
            <a:avLst/>
          </a:prstGeom>
          <a:noFill/>
        </p:spPr>
        <p:txBody>
          <a:bodyPr wrap="square" rtlCol="0">
            <a:spAutoFit/>
          </a:bodyPr>
          <a:lstStyle/>
          <a:p>
            <a:r>
              <a:rPr lang="en-US" dirty="0"/>
              <a:t>A punch card</a:t>
            </a:r>
          </a:p>
        </p:txBody>
      </p:sp>
    </p:spTree>
    <p:extLst>
      <p:ext uri="{BB962C8B-B14F-4D97-AF65-F5344CB8AC3E}">
        <p14:creationId xmlns:p14="http://schemas.microsoft.com/office/powerpoint/2010/main" val="3437490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5D61-EACE-6C4F-AC9B-9548B1350365}"/>
              </a:ext>
            </a:extLst>
          </p:cNvPr>
          <p:cNvSpPr>
            <a:spLocks noGrp="1"/>
          </p:cNvSpPr>
          <p:nvPr>
            <p:ph type="title"/>
          </p:nvPr>
        </p:nvSpPr>
        <p:spPr/>
        <p:txBody>
          <a:bodyPr/>
          <a:lstStyle/>
          <a:p>
            <a:r>
              <a:rPr lang="en-US" dirty="0"/>
              <a:t>Before computers</a:t>
            </a:r>
          </a:p>
        </p:txBody>
      </p:sp>
      <p:sp>
        <p:nvSpPr>
          <p:cNvPr id="3" name="Content Placeholder 2">
            <a:extLst>
              <a:ext uri="{FF2B5EF4-FFF2-40B4-BE49-F238E27FC236}">
                <a16:creationId xmlns:a16="http://schemas.microsoft.com/office/drawing/2014/main" id="{43B416F7-3CEE-824A-A604-FA41438F0B84}"/>
              </a:ext>
            </a:extLst>
          </p:cNvPr>
          <p:cNvSpPr>
            <a:spLocks noGrp="1"/>
          </p:cNvSpPr>
          <p:nvPr>
            <p:ph sz="half" idx="1"/>
          </p:nvPr>
        </p:nvSpPr>
        <p:spPr/>
        <p:txBody>
          <a:bodyPr>
            <a:normAutofit fontScale="77500" lnSpcReduction="20000"/>
          </a:bodyPr>
          <a:lstStyle/>
          <a:p>
            <a:endParaRPr lang="en-US"/>
          </a:p>
        </p:txBody>
      </p:sp>
      <p:sp>
        <p:nvSpPr>
          <p:cNvPr id="4" name="Content Placeholder 3">
            <a:extLst>
              <a:ext uri="{FF2B5EF4-FFF2-40B4-BE49-F238E27FC236}">
                <a16:creationId xmlns:a16="http://schemas.microsoft.com/office/drawing/2014/main" id="{49FE7A53-3470-3848-BF46-3C435BB6464F}"/>
              </a:ext>
            </a:extLst>
          </p:cNvPr>
          <p:cNvSpPr>
            <a:spLocks noGrp="1"/>
          </p:cNvSpPr>
          <p:nvPr>
            <p:ph sz="half" idx="2"/>
          </p:nvPr>
        </p:nvSpPr>
        <p:spPr/>
        <p:txBody>
          <a:bodyPr>
            <a:normAutofit fontScale="77500" lnSpcReduction="20000"/>
          </a:bodyPr>
          <a:lstStyle/>
          <a:p>
            <a:pPr marL="0" indent="0">
              <a:lnSpc>
                <a:spcPct val="110000"/>
              </a:lnSpc>
              <a:buNone/>
            </a:pPr>
            <a:r>
              <a:rPr lang="en-US" dirty="0"/>
              <a:t>Charles Babbage in 1823 started work on his Difference Engine.  It was programmed using punch cards and could do simple calculations to 31 digits. Do to high costs, it was not built until 1991, well after his death.  It weighed 15 tons and was 8 ft tall.</a:t>
            </a:r>
          </a:p>
          <a:p>
            <a:pPr marL="0" indent="0">
              <a:lnSpc>
                <a:spcPct val="110000"/>
              </a:lnSpc>
              <a:buNone/>
            </a:pPr>
            <a:r>
              <a:rPr lang="en-US" dirty="0"/>
              <a:t>It used human-power to turn the gears and cranks and output the result using wheels with digits painted on.  </a:t>
            </a:r>
          </a:p>
          <a:p>
            <a:pPr marL="0" indent="0">
              <a:lnSpc>
                <a:spcPct val="110000"/>
              </a:lnSpc>
              <a:buNone/>
            </a:pPr>
            <a:r>
              <a:rPr lang="en-US" sz="1800" dirty="0"/>
              <a:t>Fun Fact: The gear technology didn’t exist to build his machine, so Babbage invented new ways of cutting gears.  This incidentally advanced machinery and factories during the end industrial revolution (1760-1840).</a:t>
            </a:r>
          </a:p>
        </p:txBody>
      </p:sp>
      <p:pic>
        <p:nvPicPr>
          <p:cNvPr id="5" name="Picture 4" descr="A picture containing indoor, wall&#10;&#10;Description generated with high confidence">
            <a:extLst>
              <a:ext uri="{FF2B5EF4-FFF2-40B4-BE49-F238E27FC236}">
                <a16:creationId xmlns:a16="http://schemas.microsoft.com/office/drawing/2014/main" id="{D75C2ACA-C496-EF46-805A-7058ED145E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B0385548-16A4-FB48-937D-723053241914}"/>
              </a:ext>
            </a:extLst>
          </p:cNvPr>
          <p:cNvSpPr txBox="1"/>
          <p:nvPr/>
        </p:nvSpPr>
        <p:spPr>
          <a:xfrm>
            <a:off x="1141412" y="5952744"/>
            <a:ext cx="5063067" cy="461665"/>
          </a:xfrm>
          <a:prstGeom prst="rect">
            <a:avLst/>
          </a:prstGeom>
          <a:noFill/>
        </p:spPr>
        <p:txBody>
          <a:bodyPr wrap="square" rtlCol="0">
            <a:spAutoFit/>
          </a:bodyPr>
          <a:lstStyle/>
          <a:p>
            <a:r>
              <a:rPr lang="en-US" sz="1200" dirty="0"/>
              <a:t>Ada Lovelace, the first programmer, theorized how to program Babbage's Machines. </a:t>
            </a:r>
          </a:p>
        </p:txBody>
      </p:sp>
    </p:spTree>
    <p:extLst>
      <p:ext uri="{BB962C8B-B14F-4D97-AF65-F5344CB8AC3E}">
        <p14:creationId xmlns:p14="http://schemas.microsoft.com/office/powerpoint/2010/main" val="219024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Image result for ada lovelace">
            <a:extLst>
              <a:ext uri="{FF2B5EF4-FFF2-40B4-BE49-F238E27FC236}">
                <a16:creationId xmlns:a16="http://schemas.microsoft.com/office/drawing/2014/main" id="{CEDA793F-A003-0A48-8202-4EF5682FFA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1801" y="848751"/>
            <a:ext cx="4128398" cy="51604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1A1F52-4A14-324A-AC2E-EC6F8C0C10A7}"/>
              </a:ext>
            </a:extLst>
          </p:cNvPr>
          <p:cNvSpPr txBox="1"/>
          <p:nvPr/>
        </p:nvSpPr>
        <p:spPr>
          <a:xfrm>
            <a:off x="5354451" y="6155397"/>
            <a:ext cx="1483098" cy="646331"/>
          </a:xfrm>
          <a:prstGeom prst="rect">
            <a:avLst/>
          </a:prstGeom>
          <a:noFill/>
        </p:spPr>
        <p:txBody>
          <a:bodyPr wrap="none" rtlCol="0">
            <a:spAutoFit/>
          </a:bodyPr>
          <a:lstStyle/>
          <a:p>
            <a:pPr algn="ctr"/>
            <a:r>
              <a:rPr lang="en-US" dirty="0"/>
              <a:t>Ada Lovelace</a:t>
            </a:r>
          </a:p>
          <a:p>
            <a:pPr algn="ctr"/>
            <a:r>
              <a:rPr lang="en-US" dirty="0"/>
              <a:t>(1815 – 1852)</a:t>
            </a:r>
          </a:p>
        </p:txBody>
      </p:sp>
    </p:spTree>
    <p:extLst>
      <p:ext uri="{BB962C8B-B14F-4D97-AF65-F5344CB8AC3E}">
        <p14:creationId xmlns:p14="http://schemas.microsoft.com/office/powerpoint/2010/main" val="504921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5D61-EACE-6C4F-AC9B-9548B1350365}"/>
              </a:ext>
            </a:extLst>
          </p:cNvPr>
          <p:cNvSpPr>
            <a:spLocks noGrp="1"/>
          </p:cNvSpPr>
          <p:nvPr>
            <p:ph type="title"/>
          </p:nvPr>
        </p:nvSpPr>
        <p:spPr/>
        <p:txBody>
          <a:bodyPr/>
          <a:lstStyle/>
          <a:p>
            <a:r>
              <a:rPr lang="en-US" dirty="0"/>
              <a:t>Before computers</a:t>
            </a:r>
          </a:p>
        </p:txBody>
      </p:sp>
      <p:sp>
        <p:nvSpPr>
          <p:cNvPr id="3" name="Content Placeholder 2">
            <a:extLst>
              <a:ext uri="{FF2B5EF4-FFF2-40B4-BE49-F238E27FC236}">
                <a16:creationId xmlns:a16="http://schemas.microsoft.com/office/drawing/2014/main" id="{43B416F7-3CEE-824A-A604-FA41438F0B84}"/>
              </a:ext>
            </a:extLst>
          </p:cNvPr>
          <p:cNvSpPr>
            <a:spLocks noGrp="1"/>
          </p:cNvSpPr>
          <p:nvPr>
            <p:ph sz="half" idx="1"/>
          </p:nvPr>
        </p:nvSpPr>
        <p:spPr/>
        <p:txBody>
          <a:bodyPr>
            <a:normAutofit fontScale="85000" lnSpcReduction="20000"/>
          </a:bodyPr>
          <a:lstStyle/>
          <a:p>
            <a:pPr marL="0" indent="0">
              <a:buNone/>
            </a:pPr>
            <a:r>
              <a:rPr lang="en-US" dirty="0"/>
              <a:t>In 1985, Herman Hollerith designed the “Electric Tabulating System”, a machine designed to take on the 1890’s Census.  It was an early Scantron machine using punch cards.</a:t>
            </a:r>
          </a:p>
          <a:p>
            <a:pPr marL="0" indent="0">
              <a:buNone/>
            </a:pPr>
            <a:r>
              <a:rPr lang="en-US" dirty="0"/>
              <a:t>The 1880’s Census took 7 years to count, so do to the growing population, the 1890’s and 1900’s Censuses would have taken more than 10 years. This would not be good. </a:t>
            </a:r>
          </a:p>
          <a:p>
            <a:pPr marL="0" indent="0">
              <a:buNone/>
            </a:pPr>
            <a:r>
              <a:rPr lang="en-US" dirty="0"/>
              <a:t>With his machine, the 1890’s Census only took 6 weeks rather than 10 years. This proved computers were a viable solution to many previously impossible problems.</a:t>
            </a:r>
          </a:p>
        </p:txBody>
      </p:sp>
      <p:sp>
        <p:nvSpPr>
          <p:cNvPr id="4" name="Content Placeholder 3">
            <a:extLst>
              <a:ext uri="{FF2B5EF4-FFF2-40B4-BE49-F238E27FC236}">
                <a16:creationId xmlns:a16="http://schemas.microsoft.com/office/drawing/2014/main" id="{49FE7A53-3470-3848-BF46-3C435BB6464F}"/>
              </a:ext>
            </a:extLst>
          </p:cNvPr>
          <p:cNvSpPr>
            <a:spLocks noGrp="1"/>
          </p:cNvSpPr>
          <p:nvPr>
            <p:ph sz="half" idx="2"/>
          </p:nvPr>
        </p:nvSpPr>
        <p:spPr/>
        <p:txBody>
          <a:bodyPr>
            <a:normAutofit fontScale="85000" lnSpcReduction="20000"/>
          </a:bodyPr>
          <a:lstStyle/>
          <a:p>
            <a:endParaRPr lang="en-US" dirty="0"/>
          </a:p>
        </p:txBody>
      </p:sp>
      <p:pic>
        <p:nvPicPr>
          <p:cNvPr id="5" name="Picture 2" descr="Image result for hollerith desk">
            <a:extLst>
              <a:ext uri="{FF2B5EF4-FFF2-40B4-BE49-F238E27FC236}">
                <a16:creationId xmlns:a16="http://schemas.microsoft.com/office/drawing/2014/main" id="{8332AA4B-9BB6-8346-974C-E2021A6EF90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80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F6437F-876F-6946-902F-740FA9982D0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4339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3F3-5B34-C442-B352-A4FCBAD60DE7}"/>
              </a:ext>
            </a:extLst>
          </p:cNvPr>
          <p:cNvSpPr>
            <a:spLocks noGrp="1"/>
          </p:cNvSpPr>
          <p:nvPr>
            <p:ph type="title"/>
          </p:nvPr>
        </p:nvSpPr>
        <p:spPr/>
        <p:txBody>
          <a:bodyPr/>
          <a:lstStyle/>
          <a:p>
            <a:r>
              <a:rPr lang="en-US" dirty="0"/>
              <a:t>Early computers</a:t>
            </a:r>
          </a:p>
        </p:txBody>
      </p:sp>
      <p:sp>
        <p:nvSpPr>
          <p:cNvPr id="4" name="Content Placeholder 3">
            <a:extLst>
              <a:ext uri="{FF2B5EF4-FFF2-40B4-BE49-F238E27FC236}">
                <a16:creationId xmlns:a16="http://schemas.microsoft.com/office/drawing/2014/main" id="{003F63B9-95C8-E24B-AC53-124A80CF5CE0}"/>
              </a:ext>
            </a:extLst>
          </p:cNvPr>
          <p:cNvSpPr>
            <a:spLocks noGrp="1"/>
          </p:cNvSpPr>
          <p:nvPr>
            <p:ph sz="half" idx="1"/>
          </p:nvPr>
        </p:nvSpPr>
        <p:spPr/>
        <p:txBody>
          <a:bodyPr>
            <a:normAutofit/>
          </a:bodyPr>
          <a:lstStyle/>
          <a:p>
            <a:endParaRPr lang="en-US"/>
          </a:p>
        </p:txBody>
      </p:sp>
      <p:sp>
        <p:nvSpPr>
          <p:cNvPr id="5" name="Content Placeholder 4">
            <a:extLst>
              <a:ext uri="{FF2B5EF4-FFF2-40B4-BE49-F238E27FC236}">
                <a16:creationId xmlns:a16="http://schemas.microsoft.com/office/drawing/2014/main" id="{63003696-CE02-0C41-B657-9894F099BBA4}"/>
              </a:ext>
            </a:extLst>
          </p:cNvPr>
          <p:cNvSpPr>
            <a:spLocks noGrp="1"/>
          </p:cNvSpPr>
          <p:nvPr>
            <p:ph sz="half" idx="2"/>
          </p:nvPr>
        </p:nvSpPr>
        <p:spPr/>
        <p:txBody>
          <a:bodyPr>
            <a:normAutofit/>
          </a:bodyPr>
          <a:lstStyle/>
          <a:p>
            <a:pPr marL="0" indent="0">
              <a:lnSpc>
                <a:spcPct val="110000"/>
              </a:lnSpc>
              <a:buNone/>
            </a:pPr>
            <a:r>
              <a:rPr lang="en-US" sz="1800" b="1" dirty="0"/>
              <a:t>ENIAC</a:t>
            </a:r>
            <a:r>
              <a:rPr lang="en-US" sz="1800" dirty="0"/>
              <a:t> – Electronic Numerical Integrator And Computer (1946)</a:t>
            </a:r>
          </a:p>
          <a:p>
            <a:pPr>
              <a:lnSpc>
                <a:spcPct val="110000"/>
              </a:lnSpc>
            </a:pPr>
            <a:r>
              <a:rPr lang="en-US" sz="1800" dirty="0"/>
              <a:t>First general purpose computer</a:t>
            </a:r>
          </a:p>
          <a:p>
            <a:pPr lvl="1">
              <a:lnSpc>
                <a:spcPct val="110000"/>
              </a:lnSpc>
            </a:pPr>
            <a:r>
              <a:rPr lang="en-US" sz="1800" dirty="0"/>
              <a:t>Used Base-10 instead of Binary (Base-2)</a:t>
            </a:r>
          </a:p>
          <a:p>
            <a:pPr>
              <a:lnSpc>
                <a:spcPct val="110000"/>
              </a:lnSpc>
            </a:pPr>
            <a:r>
              <a:rPr lang="en-US" sz="1800" dirty="0"/>
              <a:t>Used to calculate firing-tables for the military.</a:t>
            </a:r>
          </a:p>
          <a:p>
            <a:pPr marL="0" indent="0">
              <a:lnSpc>
                <a:spcPct val="110000"/>
              </a:lnSpc>
              <a:buNone/>
            </a:pPr>
            <a:r>
              <a:rPr lang="en-US" sz="1800" b="1" dirty="0"/>
              <a:t>UNIVAC</a:t>
            </a:r>
            <a:r>
              <a:rPr lang="en-US" sz="1800" dirty="0"/>
              <a:t> – </a:t>
            </a:r>
            <a:r>
              <a:rPr lang="en-US" sz="1800" dirty="0" err="1"/>
              <a:t>UNIVersal</a:t>
            </a:r>
            <a:r>
              <a:rPr lang="en-US" sz="1800" dirty="0"/>
              <a:t> Automatic Computer (1951)</a:t>
            </a:r>
          </a:p>
          <a:p>
            <a:pPr>
              <a:lnSpc>
                <a:spcPct val="110000"/>
              </a:lnSpc>
            </a:pPr>
            <a:r>
              <a:rPr lang="en-US" sz="1800" dirty="0"/>
              <a:t>First commercial computer</a:t>
            </a:r>
          </a:p>
          <a:p>
            <a:pPr>
              <a:lnSpc>
                <a:spcPct val="110000"/>
              </a:lnSpc>
            </a:pPr>
            <a:r>
              <a:rPr lang="en-US" sz="1800" dirty="0"/>
              <a:t>Brought computers into the public eye after it correctly predicted the “total-upset, landslide”, 1952 Presidential Election.</a:t>
            </a:r>
          </a:p>
        </p:txBody>
      </p:sp>
      <p:pic>
        <p:nvPicPr>
          <p:cNvPr id="6" name="Picture 5">
            <a:extLst>
              <a:ext uri="{FF2B5EF4-FFF2-40B4-BE49-F238E27FC236}">
                <a16:creationId xmlns:a16="http://schemas.microsoft.com/office/drawing/2014/main" id="{5BFB14F7-D8F8-6C4A-B54E-3DD42CA2B9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411" y="2494449"/>
            <a:ext cx="4689234" cy="30597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TextBox 6">
            <a:extLst>
              <a:ext uri="{FF2B5EF4-FFF2-40B4-BE49-F238E27FC236}">
                <a16:creationId xmlns:a16="http://schemas.microsoft.com/office/drawing/2014/main" id="{B2BA6608-ED35-FD44-9246-5846284E516B}"/>
              </a:ext>
            </a:extLst>
          </p:cNvPr>
          <p:cNvSpPr txBox="1"/>
          <p:nvPr/>
        </p:nvSpPr>
        <p:spPr>
          <a:xfrm>
            <a:off x="1141411" y="5791201"/>
            <a:ext cx="4689234" cy="338554"/>
          </a:xfrm>
          <a:prstGeom prst="rect">
            <a:avLst/>
          </a:prstGeom>
          <a:noFill/>
        </p:spPr>
        <p:txBody>
          <a:bodyPr wrap="square" rtlCol="0">
            <a:spAutoFit/>
          </a:bodyPr>
          <a:lstStyle/>
          <a:p>
            <a:r>
              <a:rPr lang="en-US" sz="1600" dirty="0"/>
              <a:t>ENIAC 1946 – What do you notice about this photo</a:t>
            </a:r>
          </a:p>
        </p:txBody>
      </p:sp>
    </p:spTree>
    <p:extLst>
      <p:ext uri="{BB962C8B-B14F-4D97-AF65-F5344CB8AC3E}">
        <p14:creationId xmlns:p14="http://schemas.microsoft.com/office/powerpoint/2010/main" val="2274319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46AA6-6F60-404A-93FF-C96C483DA5FC}"/>
              </a:ext>
            </a:extLst>
          </p:cNvPr>
          <p:cNvSpPr>
            <a:spLocks noGrp="1"/>
          </p:cNvSpPr>
          <p:nvPr>
            <p:ph type="title"/>
          </p:nvPr>
        </p:nvSpPr>
        <p:spPr/>
        <p:txBody>
          <a:bodyPr/>
          <a:lstStyle/>
          <a:p>
            <a:r>
              <a:rPr lang="en-US" dirty="0"/>
              <a:t>History of programming</a:t>
            </a:r>
          </a:p>
        </p:txBody>
      </p:sp>
      <p:sp>
        <p:nvSpPr>
          <p:cNvPr id="5" name="Content Placeholder 4">
            <a:extLst>
              <a:ext uri="{FF2B5EF4-FFF2-40B4-BE49-F238E27FC236}">
                <a16:creationId xmlns:a16="http://schemas.microsoft.com/office/drawing/2014/main" id="{4F555DEE-04B9-9E4D-9214-2DB3E658F92F}"/>
              </a:ext>
            </a:extLst>
          </p:cNvPr>
          <p:cNvSpPr>
            <a:spLocks noGrp="1"/>
          </p:cNvSpPr>
          <p:nvPr>
            <p:ph sz="half" idx="1"/>
          </p:nvPr>
        </p:nvSpPr>
        <p:spPr/>
        <p:txBody>
          <a:bodyPr>
            <a:normAutofit lnSpcReduction="10000"/>
          </a:bodyPr>
          <a:lstStyle/>
          <a:p>
            <a:endParaRPr lang="en-US"/>
          </a:p>
        </p:txBody>
      </p:sp>
      <p:sp>
        <p:nvSpPr>
          <p:cNvPr id="6" name="Content Placeholder 5">
            <a:extLst>
              <a:ext uri="{FF2B5EF4-FFF2-40B4-BE49-F238E27FC236}">
                <a16:creationId xmlns:a16="http://schemas.microsoft.com/office/drawing/2014/main" id="{AD81D93A-0D79-4C49-BF1B-41AC45BFCCB8}"/>
              </a:ext>
            </a:extLst>
          </p:cNvPr>
          <p:cNvSpPr>
            <a:spLocks noGrp="1"/>
          </p:cNvSpPr>
          <p:nvPr>
            <p:ph sz="half" idx="2"/>
          </p:nvPr>
        </p:nvSpPr>
        <p:spPr/>
        <p:txBody>
          <a:bodyPr>
            <a:normAutofit lnSpcReduction="10000"/>
          </a:bodyPr>
          <a:lstStyle/>
          <a:p>
            <a:r>
              <a:rPr lang="en-US" sz="2400" dirty="0"/>
              <a:t>What was the first programming language?</a:t>
            </a:r>
          </a:p>
          <a:p>
            <a:pPr lvl="1"/>
            <a:r>
              <a:rPr lang="en-US" sz="2000" dirty="0"/>
              <a:t>Binary / Machine Language (ML)</a:t>
            </a:r>
          </a:p>
          <a:p>
            <a:r>
              <a:rPr lang="en-US" sz="2400" dirty="0"/>
              <a:t>Binary / ML is really hard to read, but it can be done.</a:t>
            </a:r>
          </a:p>
          <a:p>
            <a:r>
              <a:rPr lang="en-US" sz="2400" dirty="0"/>
              <a:t>Early computers used switches and cables to accomplish this.  </a:t>
            </a:r>
          </a:p>
          <a:p>
            <a:r>
              <a:rPr lang="en-US" sz="2400" dirty="0"/>
              <a:t>It is insanely fast, only limited by hardware speed.</a:t>
            </a:r>
          </a:p>
          <a:p>
            <a:r>
              <a:rPr lang="en-US" sz="2400" dirty="0"/>
              <a:t>All programming languages end up as Binary / ML at some point during execution. </a:t>
            </a:r>
          </a:p>
        </p:txBody>
      </p:sp>
      <p:pic>
        <p:nvPicPr>
          <p:cNvPr id="7" name="Picture 6" descr="A screen shot of a computer&#10;&#10;Description generated with high confidence">
            <a:extLst>
              <a:ext uri="{FF2B5EF4-FFF2-40B4-BE49-F238E27FC236}">
                <a16:creationId xmlns:a16="http://schemas.microsoft.com/office/drawing/2014/main" id="{A13CC941-8675-B844-9A4D-841885238E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468" b="5"/>
          <a:stretch/>
        </p:blipFill>
        <p:spPr>
          <a:xfrm>
            <a:off x="1141411" y="24915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4066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fruit&#10;&#10;Description automatically generated">
            <a:extLst>
              <a:ext uri="{FF2B5EF4-FFF2-40B4-BE49-F238E27FC236}">
                <a16:creationId xmlns:a16="http://schemas.microsoft.com/office/drawing/2014/main" id="{B44B2D08-2219-484A-9A80-8334E7812FD8}"/>
              </a:ext>
              <a:ext uri="{C183D7F6-B498-43B3-948B-1728B52AA6E4}">
                <adec:decorative xmlns:adec="http://schemas.microsoft.com/office/drawing/2017/decorative" val="0"/>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73386" y="1936612"/>
            <a:ext cx="2845228" cy="2984776"/>
          </a:xfrm>
          <a:prstGeom prst="rect">
            <a:avLst/>
          </a:prstGeom>
        </p:spPr>
      </p:pic>
    </p:spTree>
    <p:extLst>
      <p:ext uri="{BB962C8B-B14F-4D97-AF65-F5344CB8AC3E}">
        <p14:creationId xmlns:p14="http://schemas.microsoft.com/office/powerpoint/2010/main" val="8913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AE14-B524-4920-AF66-36D89A4B107A}"/>
              </a:ext>
            </a:extLst>
          </p:cNvPr>
          <p:cNvSpPr>
            <a:spLocks noGrp="1"/>
          </p:cNvSpPr>
          <p:nvPr>
            <p:ph type="title"/>
          </p:nvPr>
        </p:nvSpPr>
        <p:spPr/>
        <p:txBody>
          <a:bodyPr/>
          <a:lstStyle/>
          <a:p>
            <a:r>
              <a:rPr lang="en-US" dirty="0"/>
              <a:t>What will </a:t>
            </a:r>
            <a:r>
              <a:rPr lang="en-US" b="1" i="1" dirty="0"/>
              <a:t>NOT</a:t>
            </a:r>
            <a:r>
              <a:rPr lang="en-US" dirty="0"/>
              <a:t> be seen today?</a:t>
            </a:r>
          </a:p>
        </p:txBody>
      </p:sp>
      <p:sp>
        <p:nvSpPr>
          <p:cNvPr id="3" name="Content Placeholder 2">
            <a:extLst>
              <a:ext uri="{FF2B5EF4-FFF2-40B4-BE49-F238E27FC236}">
                <a16:creationId xmlns:a16="http://schemas.microsoft.com/office/drawing/2014/main" id="{869A9756-01B2-4E9E-9C10-7F8FB423B5A0}"/>
              </a:ext>
            </a:extLst>
          </p:cNvPr>
          <p:cNvSpPr>
            <a:spLocks noGrp="1"/>
          </p:cNvSpPr>
          <p:nvPr>
            <p:ph idx="1"/>
          </p:nvPr>
        </p:nvSpPr>
        <p:spPr/>
        <p:txBody>
          <a:bodyPr>
            <a:normAutofit lnSpcReduction="10000"/>
          </a:bodyPr>
          <a:lstStyle/>
          <a:p>
            <a:pPr marL="0" indent="0">
              <a:buNone/>
            </a:pPr>
            <a:r>
              <a:rPr lang="en-US" i="1" dirty="0"/>
              <a:t>A lot!</a:t>
            </a:r>
          </a:p>
          <a:p>
            <a:pPr marL="0" indent="0">
              <a:buNone/>
            </a:pPr>
            <a:endParaRPr lang="en-US" dirty="0"/>
          </a:p>
          <a:p>
            <a:pPr marL="0" indent="0">
              <a:buNone/>
            </a:pPr>
            <a:r>
              <a:rPr lang="en-US" dirty="0"/>
              <a:t>Because programming exists since at least 50-100 years (since computers existed – approximately)</a:t>
            </a:r>
          </a:p>
          <a:p>
            <a:pPr marL="0" indent="0">
              <a:buNone/>
            </a:pPr>
            <a:endParaRPr lang="en-US" dirty="0"/>
          </a:p>
          <a:p>
            <a:pPr marL="0" indent="0">
              <a:buNone/>
            </a:pPr>
            <a:r>
              <a:rPr lang="en-US" dirty="0"/>
              <a:t>But if you have any question (on topics seen here or on anything else related to programming), let me know and I’ll try my best to answer!</a:t>
            </a:r>
          </a:p>
          <a:p>
            <a:pPr marL="0" indent="0">
              <a:buNone/>
            </a:pPr>
            <a:endParaRPr lang="en-US" dirty="0"/>
          </a:p>
          <a:p>
            <a:pPr marL="0" indent="0">
              <a:buNone/>
            </a:pPr>
            <a:r>
              <a:rPr lang="en-US" dirty="0"/>
              <a:t>(also, Stack Overflow probably has the answer to most questions! </a:t>
            </a:r>
            <a:r>
              <a:rPr lang="en-US" dirty="0">
                <a:hlinkClick r:id="rId3"/>
              </a:rPr>
              <a:t>https://stackoverflow.com/questions</a:t>
            </a:r>
            <a:r>
              <a:rPr lang="en-US" dirty="0"/>
              <a:t>)</a:t>
            </a:r>
          </a:p>
        </p:txBody>
      </p:sp>
    </p:spTree>
    <p:extLst>
      <p:ext uri="{BB962C8B-B14F-4D97-AF65-F5344CB8AC3E}">
        <p14:creationId xmlns:p14="http://schemas.microsoft.com/office/powerpoint/2010/main" val="122579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3F3-5B34-C442-B352-A4FCBAD60DE7}"/>
              </a:ext>
            </a:extLst>
          </p:cNvPr>
          <p:cNvSpPr>
            <a:spLocks noGrp="1"/>
          </p:cNvSpPr>
          <p:nvPr>
            <p:ph type="title"/>
          </p:nvPr>
        </p:nvSpPr>
        <p:spPr/>
        <p:txBody>
          <a:bodyPr/>
          <a:lstStyle/>
          <a:p>
            <a:r>
              <a:rPr lang="en-US" dirty="0"/>
              <a:t>History of programming</a:t>
            </a:r>
          </a:p>
        </p:txBody>
      </p:sp>
      <p:sp>
        <p:nvSpPr>
          <p:cNvPr id="4" name="Content Placeholder 3">
            <a:extLst>
              <a:ext uri="{FF2B5EF4-FFF2-40B4-BE49-F238E27FC236}">
                <a16:creationId xmlns:a16="http://schemas.microsoft.com/office/drawing/2014/main" id="{E71A193A-EF22-3D4F-91F5-5E302618A500}"/>
              </a:ext>
            </a:extLst>
          </p:cNvPr>
          <p:cNvSpPr>
            <a:spLocks noGrp="1"/>
          </p:cNvSpPr>
          <p:nvPr>
            <p:ph sz="half" idx="1"/>
          </p:nvPr>
        </p:nvSpPr>
        <p:spPr/>
        <p:txBody>
          <a:bodyPr>
            <a:normAutofit fontScale="92500"/>
          </a:bodyPr>
          <a:lstStyle/>
          <a:p>
            <a:pPr>
              <a:lnSpc>
                <a:spcPct val="110000"/>
              </a:lnSpc>
            </a:pPr>
            <a:r>
              <a:rPr lang="en-US" sz="2400" dirty="0"/>
              <a:t>Next came Assembly Language (ASM)</a:t>
            </a:r>
          </a:p>
          <a:p>
            <a:pPr>
              <a:lnSpc>
                <a:spcPct val="110000"/>
              </a:lnSpc>
            </a:pPr>
            <a:r>
              <a:rPr lang="en-US" sz="2400" dirty="0"/>
              <a:t>Slightly easier to read than Binary / ML</a:t>
            </a:r>
          </a:p>
          <a:p>
            <a:pPr>
              <a:lnSpc>
                <a:spcPct val="110000"/>
              </a:lnSpc>
            </a:pPr>
            <a:r>
              <a:rPr lang="en-US" sz="2400" dirty="0"/>
              <a:t>Still very fast because it maps back to Binary / ML</a:t>
            </a:r>
          </a:p>
          <a:p>
            <a:pPr>
              <a:lnSpc>
                <a:spcPct val="110000"/>
              </a:lnSpc>
            </a:pPr>
            <a:r>
              <a:rPr lang="en-US" sz="2400" dirty="0"/>
              <a:t>Very few people ‘need’ to program is ASM</a:t>
            </a:r>
          </a:p>
          <a:p>
            <a:pPr>
              <a:lnSpc>
                <a:spcPct val="110000"/>
              </a:lnSpc>
            </a:pPr>
            <a:r>
              <a:rPr lang="en-US" sz="2400" dirty="0"/>
              <a:t>There is a different Assembly Language for each CPU design, so it is not portable code.</a:t>
            </a:r>
          </a:p>
          <a:p>
            <a:pPr lvl="1">
              <a:lnSpc>
                <a:spcPct val="110000"/>
              </a:lnSpc>
            </a:pPr>
            <a:r>
              <a:rPr lang="en-US" dirty="0"/>
              <a:t>Why is portable code good?</a:t>
            </a:r>
          </a:p>
        </p:txBody>
      </p:sp>
      <p:sp>
        <p:nvSpPr>
          <p:cNvPr id="5" name="Content Placeholder 4">
            <a:extLst>
              <a:ext uri="{FF2B5EF4-FFF2-40B4-BE49-F238E27FC236}">
                <a16:creationId xmlns:a16="http://schemas.microsoft.com/office/drawing/2014/main" id="{7FC5DCF1-EAF8-3E44-8288-36A4CDA2ADA4}"/>
              </a:ext>
            </a:extLst>
          </p:cNvPr>
          <p:cNvSpPr>
            <a:spLocks noGrp="1"/>
          </p:cNvSpPr>
          <p:nvPr>
            <p:ph sz="half" idx="2"/>
          </p:nvPr>
        </p:nvSpPr>
        <p:spPr/>
        <p:txBody>
          <a:bodyPr>
            <a:normAutofit fontScale="92500"/>
          </a:bodyPr>
          <a:lstStyle/>
          <a:p>
            <a:endParaRPr lang="en-US"/>
          </a:p>
        </p:txBody>
      </p:sp>
      <p:pic>
        <p:nvPicPr>
          <p:cNvPr id="6" name="Picture 5" descr="A screenshot of a computer screen&#10;&#10;Description generated with very high confidence">
            <a:extLst>
              <a:ext uri="{FF2B5EF4-FFF2-40B4-BE49-F238E27FC236}">
                <a16:creationId xmlns:a16="http://schemas.microsoft.com/office/drawing/2014/main" id="{9A49E9E9-575C-8841-AB78-5C691B2459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
          <a:stretch/>
        </p:blipFill>
        <p:spPr>
          <a:xfrm>
            <a:off x="6202889" y="2497719"/>
            <a:ext cx="4844521" cy="317193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06081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FA8AD-8CFC-4D4F-B64A-20179470D0B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325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3F3-5B34-C442-B352-A4FCBAD60DE7}"/>
              </a:ext>
            </a:extLst>
          </p:cNvPr>
          <p:cNvSpPr>
            <a:spLocks noGrp="1"/>
          </p:cNvSpPr>
          <p:nvPr>
            <p:ph type="title"/>
          </p:nvPr>
        </p:nvSpPr>
        <p:spPr/>
        <p:txBody>
          <a:bodyPr/>
          <a:lstStyle/>
          <a:p>
            <a:r>
              <a:rPr lang="en-US" dirty="0"/>
              <a:t>History of programming</a:t>
            </a:r>
          </a:p>
        </p:txBody>
      </p:sp>
      <p:sp>
        <p:nvSpPr>
          <p:cNvPr id="3" name="Content Placeholder 2">
            <a:extLst>
              <a:ext uri="{FF2B5EF4-FFF2-40B4-BE49-F238E27FC236}">
                <a16:creationId xmlns:a16="http://schemas.microsoft.com/office/drawing/2014/main" id="{0BD703C7-E4C1-A142-84E6-AC6E5D75BDAD}"/>
              </a:ext>
            </a:extLst>
          </p:cNvPr>
          <p:cNvSpPr>
            <a:spLocks noGrp="1"/>
          </p:cNvSpPr>
          <p:nvPr>
            <p:ph idx="1"/>
          </p:nvPr>
        </p:nvSpPr>
        <p:spPr/>
        <p:txBody>
          <a:bodyPr>
            <a:normAutofit/>
          </a:bodyPr>
          <a:lstStyle/>
          <a:p>
            <a:pPr marL="0" indent="0">
              <a:buNone/>
            </a:pPr>
            <a:r>
              <a:rPr lang="en-US" sz="3200" dirty="0"/>
              <a:t>Next-Generation Languages came around the 1950’s.</a:t>
            </a:r>
          </a:p>
          <a:p>
            <a:pPr marL="0" indent="0">
              <a:buNone/>
            </a:pPr>
            <a:endParaRPr lang="en-US" sz="3200" dirty="0"/>
          </a:p>
          <a:p>
            <a:pPr marL="0" indent="0">
              <a:buNone/>
            </a:pPr>
            <a:r>
              <a:rPr lang="en-US" sz="2400" dirty="0"/>
              <a:t>They allowed:</a:t>
            </a:r>
          </a:p>
          <a:p>
            <a:pPr lvl="1"/>
            <a:r>
              <a:rPr lang="en-US" sz="2000" dirty="0"/>
              <a:t>Code portability between different systems</a:t>
            </a:r>
          </a:p>
          <a:p>
            <a:pPr lvl="1"/>
            <a:r>
              <a:rPr lang="en-US" sz="2000" dirty="0"/>
              <a:t>Easier to write, read and debug code</a:t>
            </a:r>
          </a:p>
          <a:p>
            <a:pPr lvl="1"/>
            <a:r>
              <a:rPr lang="en-US" sz="2000" dirty="0"/>
              <a:t>Allowed for new concepts (i.e. functions, classes, objects, OOP)</a:t>
            </a:r>
          </a:p>
          <a:p>
            <a:pPr lvl="1"/>
            <a:r>
              <a:rPr lang="en-US" sz="2000" dirty="0"/>
              <a:t>Explored new fields (i.e. science, math, computer science, data science, business)</a:t>
            </a:r>
          </a:p>
          <a:p>
            <a:pPr marL="0" indent="0">
              <a:buNone/>
            </a:pPr>
            <a:endParaRPr lang="en-US" sz="2400" dirty="0"/>
          </a:p>
          <a:p>
            <a:pPr marL="0" indent="0">
              <a:buNone/>
            </a:pPr>
            <a:r>
              <a:rPr lang="en-US" sz="2400" dirty="0"/>
              <a:t>The first big languages were…   </a:t>
            </a:r>
            <a:r>
              <a:rPr lang="en-US" sz="1200" dirty="0"/>
              <a:t>(in order of creation)</a:t>
            </a:r>
          </a:p>
          <a:p>
            <a:pPr marL="0" indent="0">
              <a:buNone/>
            </a:pPr>
            <a:r>
              <a:rPr lang="en-US" sz="2400" dirty="0"/>
              <a:t>FORTRAN, LISP, COBOL, BASIC and Pascal</a:t>
            </a:r>
          </a:p>
        </p:txBody>
      </p:sp>
    </p:spTree>
    <p:extLst>
      <p:ext uri="{BB962C8B-B14F-4D97-AF65-F5344CB8AC3E}">
        <p14:creationId xmlns:p14="http://schemas.microsoft.com/office/powerpoint/2010/main" val="3183276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A1E66E-458F-8345-AECC-A7B122075FD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42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4" name="Content Placeholder 3">
            <a:extLst>
              <a:ext uri="{FF2B5EF4-FFF2-40B4-BE49-F238E27FC236}">
                <a16:creationId xmlns:a16="http://schemas.microsoft.com/office/drawing/2014/main" id="{8D9C93E8-5B11-4D4F-9223-34687A7072EE}"/>
              </a:ext>
            </a:extLst>
          </p:cNvPr>
          <p:cNvSpPr>
            <a:spLocks noGrp="1"/>
          </p:cNvSpPr>
          <p:nvPr>
            <p:ph idx="1"/>
          </p:nvPr>
        </p:nvSpPr>
        <p:spPr/>
        <p:txBody>
          <a:bodyPr/>
          <a:lstStyle/>
          <a:p>
            <a:r>
              <a:rPr lang="en-US" dirty="0"/>
              <a:t>History of programming languages: </a:t>
            </a:r>
            <a:r>
              <a:rPr lang="en-US" dirty="0">
                <a:hlinkClick r:id="rId2"/>
              </a:rPr>
              <a:t>https://en.wikipedia.org/wiki/History_of_programming_languages</a:t>
            </a:r>
            <a:endParaRPr lang="en-US" dirty="0"/>
          </a:p>
          <a:p>
            <a:r>
              <a:rPr lang="en-US" dirty="0"/>
              <a:t>Visual history of programming languages: </a:t>
            </a:r>
            <a:r>
              <a:rPr lang="en-US" dirty="0">
                <a:hlinkClick r:id="rId3"/>
              </a:rPr>
              <a:t>https://visual.ly/community/infographic/technology/history-computer-programming</a:t>
            </a:r>
            <a:endParaRPr lang="en-US" dirty="0"/>
          </a:p>
          <a:p>
            <a:endParaRPr lang="en-US" dirty="0"/>
          </a:p>
          <a:p>
            <a:r>
              <a:rPr lang="en-US" dirty="0"/>
              <a:t>Ada Lovelace: </a:t>
            </a:r>
            <a:r>
              <a:rPr lang="en-US" dirty="0">
                <a:hlinkClick r:id="rId4"/>
              </a:rPr>
              <a:t>https://en.wikipedia.org/wiki/Ada_Lovelace</a:t>
            </a:r>
            <a:endParaRPr lang="en-US" dirty="0"/>
          </a:p>
          <a:p>
            <a:endParaRPr lang="en-US" dirty="0"/>
          </a:p>
        </p:txBody>
      </p:sp>
    </p:spTree>
    <p:extLst>
      <p:ext uri="{BB962C8B-B14F-4D97-AF65-F5344CB8AC3E}">
        <p14:creationId xmlns:p14="http://schemas.microsoft.com/office/powerpoint/2010/main" val="339315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2. History of programming</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r>
              <a:rPr lang="en-US" dirty="0"/>
              <a:t>Now you can answer Requirements 2a!</a:t>
            </a:r>
          </a:p>
        </p:txBody>
      </p:sp>
    </p:spTree>
    <p:extLst>
      <p:ext uri="{BB962C8B-B14F-4D97-AF65-F5344CB8AC3E}">
        <p14:creationId xmlns:p14="http://schemas.microsoft.com/office/powerpoint/2010/main" val="416420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3. Programming today</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361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B71021-445B-4040-A254-BF78207AE44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2277" y="-17585"/>
            <a:ext cx="9167446" cy="6875585"/>
          </a:xfrm>
          <a:prstGeom prst="rect">
            <a:avLst/>
          </a:prstGeom>
        </p:spPr>
      </p:pic>
    </p:spTree>
    <p:extLst>
      <p:ext uri="{BB962C8B-B14F-4D97-AF65-F5344CB8AC3E}">
        <p14:creationId xmlns:p14="http://schemas.microsoft.com/office/powerpoint/2010/main" val="3833156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dirty="0"/>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dirty="0"/>
              <a:t>How many languages do you recognize? </a:t>
            </a:r>
          </a:p>
          <a:p>
            <a:pPr marL="0" indent="0">
              <a:buNone/>
            </a:pPr>
            <a:endParaRPr lang="en-US" dirty="0"/>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dirty="0"/>
              <a:t>C</a:t>
            </a:r>
          </a:p>
          <a:p>
            <a:r>
              <a:rPr lang="en-US" dirty="0"/>
              <a:t>C++</a:t>
            </a:r>
          </a:p>
          <a:p>
            <a:r>
              <a:rPr lang="en-US" dirty="0"/>
              <a:t>Java</a:t>
            </a:r>
          </a:p>
          <a:p>
            <a:r>
              <a:rPr lang="en-US" dirty="0"/>
              <a:t>JavaScript</a:t>
            </a:r>
          </a:p>
          <a:p>
            <a:r>
              <a:rPr lang="en-US" dirty="0"/>
              <a:t>HTML</a:t>
            </a:r>
          </a:p>
          <a:p>
            <a:r>
              <a:rPr lang="en-US" dirty="0"/>
              <a:t>CSS</a:t>
            </a:r>
          </a:p>
          <a:p>
            <a:r>
              <a:rPr lang="en-US" dirty="0"/>
              <a:t>Python</a:t>
            </a:r>
          </a:p>
          <a:p>
            <a:r>
              <a:rPr lang="en-US" dirty="0"/>
              <a:t>Ruby</a:t>
            </a:r>
          </a:p>
          <a:p>
            <a:r>
              <a:rPr lang="en-US" dirty="0"/>
              <a:t>PHP</a:t>
            </a:r>
          </a:p>
          <a:p>
            <a:r>
              <a:rPr lang="en-US" dirty="0"/>
              <a:t>OpenCL</a:t>
            </a:r>
          </a:p>
          <a:p>
            <a:r>
              <a:rPr lang="en-US" dirty="0"/>
              <a:t>SQL</a:t>
            </a:r>
          </a:p>
          <a:p>
            <a:r>
              <a:rPr lang="en-US" dirty="0"/>
              <a:t>MATLAB</a:t>
            </a:r>
          </a:p>
          <a:p>
            <a:r>
              <a:rPr lang="en-US" dirty="0"/>
              <a:t>Erlang</a:t>
            </a:r>
          </a:p>
          <a:p>
            <a:r>
              <a:rPr lang="en-US" dirty="0"/>
              <a:t>Ada</a:t>
            </a:r>
          </a:p>
          <a:p>
            <a:r>
              <a:rPr lang="en-US" dirty="0"/>
              <a:t>Objective-C</a:t>
            </a:r>
          </a:p>
          <a:p>
            <a:r>
              <a:rPr lang="en-US" dirty="0"/>
              <a:t>Swift</a:t>
            </a:r>
          </a:p>
          <a:p>
            <a:r>
              <a:rPr lang="en-US" dirty="0"/>
              <a:t>Mathematica</a:t>
            </a:r>
          </a:p>
          <a:p>
            <a:r>
              <a:rPr lang="en-US" dirty="0"/>
              <a:t>C#</a:t>
            </a:r>
          </a:p>
          <a:p>
            <a:r>
              <a:rPr lang="en-US" dirty="0"/>
              <a:t>Visual Basic</a:t>
            </a:r>
          </a:p>
          <a:p>
            <a:r>
              <a:rPr lang="en-US" dirty="0"/>
              <a:t>Rust</a:t>
            </a:r>
          </a:p>
          <a:p>
            <a:r>
              <a:rPr lang="en-US" dirty="0"/>
              <a:t>F#</a:t>
            </a:r>
          </a:p>
          <a:p>
            <a:r>
              <a:rPr lang="en-US" dirty="0"/>
              <a:t>R</a:t>
            </a:r>
          </a:p>
          <a:p>
            <a:r>
              <a:rPr lang="en-US" dirty="0"/>
              <a:t>Go</a:t>
            </a:r>
          </a:p>
          <a:p>
            <a:r>
              <a:rPr lang="en-US" dirty="0"/>
              <a:t>PowerShell</a:t>
            </a:r>
          </a:p>
          <a:p>
            <a:r>
              <a:rPr lang="en-US" dirty="0"/>
              <a:t>BASH</a:t>
            </a:r>
          </a:p>
          <a:p>
            <a:r>
              <a:rPr lang="en-US" dirty="0"/>
              <a:t>TypeScript</a:t>
            </a:r>
          </a:p>
          <a:p>
            <a:r>
              <a:rPr lang="en-US" dirty="0"/>
              <a:t>PostScript</a:t>
            </a:r>
          </a:p>
          <a:p>
            <a:r>
              <a:rPr lang="en-US" dirty="0"/>
              <a:t>CoffeeScript</a:t>
            </a:r>
          </a:p>
          <a:p>
            <a:r>
              <a:rPr lang="en-US" dirty="0"/>
              <a:t>Perl</a:t>
            </a:r>
          </a:p>
          <a:p>
            <a:r>
              <a:rPr lang="en-US" dirty="0"/>
              <a:t>x86-Assembly MASM</a:t>
            </a:r>
          </a:p>
          <a:p>
            <a:r>
              <a:rPr lang="en-US" dirty="0"/>
              <a:t>RegEx</a:t>
            </a:r>
          </a:p>
          <a:p>
            <a:r>
              <a:rPr lang="en-US" dirty="0"/>
              <a:t>PL/SQL</a:t>
            </a:r>
          </a:p>
          <a:p>
            <a:r>
              <a:rPr lang="en-US" dirty="0"/>
              <a:t>MIPS</a:t>
            </a:r>
          </a:p>
          <a:p>
            <a:r>
              <a:rPr lang="en-US" dirty="0"/>
              <a:t>ColdFusion </a:t>
            </a:r>
          </a:p>
          <a:p>
            <a:r>
              <a:rPr lang="en-US" dirty="0"/>
              <a:t>LaTeX</a:t>
            </a:r>
          </a:p>
          <a:p>
            <a:r>
              <a:rPr lang="en-US" dirty="0"/>
              <a:t>XML</a:t>
            </a:r>
          </a:p>
          <a:p>
            <a:r>
              <a:rPr lang="en-US" dirty="0"/>
              <a:t>JSON</a:t>
            </a:r>
          </a:p>
          <a:p>
            <a:r>
              <a:rPr lang="en-US" dirty="0"/>
              <a:t>Ladder Logic</a:t>
            </a:r>
          </a:p>
          <a:p>
            <a:r>
              <a:rPr lang="en-US" dirty="0"/>
              <a:t>YAML</a:t>
            </a:r>
          </a:p>
          <a:p>
            <a:r>
              <a:rPr lang="en-US" dirty="0"/>
              <a:t>Batch</a:t>
            </a:r>
          </a:p>
        </p:txBody>
      </p:sp>
    </p:spTree>
    <p:extLst>
      <p:ext uri="{BB962C8B-B14F-4D97-AF65-F5344CB8AC3E}">
        <p14:creationId xmlns:p14="http://schemas.microsoft.com/office/powerpoint/2010/main" val="2449615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dirty="0"/>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dirty="0"/>
              <a:t>Why are the languages grouped into colors?</a:t>
            </a:r>
          </a:p>
          <a:p>
            <a:pPr marL="0" indent="0">
              <a:buNone/>
            </a:pPr>
            <a:endParaRPr lang="en-US" dirty="0"/>
          </a:p>
        </p:txBody>
      </p:sp>
      <p:sp>
        <p:nvSpPr>
          <p:cNvPr id="6" name="TextBox 5">
            <a:extLst>
              <a:ext uri="{FF2B5EF4-FFF2-40B4-BE49-F238E27FC236}">
                <a16:creationId xmlns:a16="http://schemas.microsoft.com/office/drawing/2014/main" id="{F2724244-5E9A-C543-90A5-5585C9015656}"/>
              </a:ext>
            </a:extLst>
          </p:cNvPr>
          <p:cNvSpPr txBox="1"/>
          <p:nvPr/>
        </p:nvSpPr>
        <p:spPr>
          <a:xfrm>
            <a:off x="1236113" y="3032498"/>
            <a:ext cx="9674352" cy="2862322"/>
          </a:xfrm>
          <a:prstGeom prst="rect">
            <a:avLst/>
          </a:prstGeom>
          <a:noFill/>
        </p:spPr>
        <p:txBody>
          <a:bodyPr wrap="square" numCol="4" rtlCol="0">
            <a:spAutoFit/>
          </a:bodyPr>
          <a:lstStyle/>
          <a:p>
            <a:r>
              <a:rPr lang="en-US" dirty="0">
                <a:solidFill>
                  <a:srgbClr val="00B050"/>
                </a:solidFill>
              </a:rPr>
              <a:t>C</a:t>
            </a:r>
          </a:p>
          <a:p>
            <a:r>
              <a:rPr lang="en-US" dirty="0">
                <a:solidFill>
                  <a:srgbClr val="00B050"/>
                </a:solidFill>
              </a:rPr>
              <a:t>C++</a:t>
            </a:r>
          </a:p>
          <a:p>
            <a:r>
              <a:rPr lang="en-US" dirty="0">
                <a:solidFill>
                  <a:srgbClr val="00B050"/>
                </a:solidFill>
              </a:rPr>
              <a:t>Java</a:t>
            </a:r>
          </a:p>
          <a:p>
            <a:r>
              <a:rPr lang="en-US" dirty="0">
                <a:solidFill>
                  <a:srgbClr val="7030A0"/>
                </a:solidFill>
              </a:rPr>
              <a:t>JavaScript</a:t>
            </a:r>
          </a:p>
          <a:p>
            <a:r>
              <a:rPr lang="en-US" dirty="0">
                <a:solidFill>
                  <a:srgbClr val="FF0000"/>
                </a:solidFill>
              </a:rPr>
              <a:t>HTML</a:t>
            </a:r>
          </a:p>
          <a:p>
            <a:r>
              <a:rPr lang="en-US" dirty="0">
                <a:solidFill>
                  <a:schemeClr val="accent1"/>
                </a:solidFill>
              </a:rPr>
              <a:t>CSS</a:t>
            </a:r>
          </a:p>
          <a:p>
            <a:r>
              <a:rPr lang="en-US" dirty="0">
                <a:solidFill>
                  <a:srgbClr val="00B050"/>
                </a:solidFill>
              </a:rPr>
              <a:t>Python</a:t>
            </a:r>
          </a:p>
          <a:p>
            <a:r>
              <a:rPr lang="en-US" dirty="0">
                <a:solidFill>
                  <a:srgbClr val="00B050"/>
                </a:solidFill>
              </a:rPr>
              <a:t>Ruby</a:t>
            </a:r>
          </a:p>
          <a:p>
            <a:r>
              <a:rPr lang="en-US" dirty="0">
                <a:solidFill>
                  <a:srgbClr val="00B050"/>
                </a:solidFill>
              </a:rPr>
              <a:t>PHP</a:t>
            </a:r>
          </a:p>
          <a:p>
            <a:r>
              <a:rPr lang="en-US" dirty="0">
                <a:solidFill>
                  <a:srgbClr val="00B050"/>
                </a:solidFill>
              </a:rPr>
              <a:t>OpenCL</a:t>
            </a:r>
          </a:p>
          <a:p>
            <a:r>
              <a:rPr lang="en-US" dirty="0">
                <a:solidFill>
                  <a:schemeClr val="accent1"/>
                </a:solidFill>
              </a:rPr>
              <a:t>SQL</a:t>
            </a:r>
          </a:p>
          <a:p>
            <a:r>
              <a:rPr lang="en-US" dirty="0">
                <a:solidFill>
                  <a:srgbClr val="00B050"/>
                </a:solidFill>
              </a:rPr>
              <a:t>MATLAB</a:t>
            </a:r>
          </a:p>
          <a:p>
            <a:r>
              <a:rPr lang="en-US" dirty="0">
                <a:solidFill>
                  <a:srgbClr val="00B050"/>
                </a:solidFill>
              </a:rPr>
              <a:t>Erlang</a:t>
            </a:r>
          </a:p>
          <a:p>
            <a:r>
              <a:rPr lang="en-US" dirty="0">
                <a:solidFill>
                  <a:srgbClr val="00B050"/>
                </a:solidFill>
              </a:rPr>
              <a:t>Ada</a:t>
            </a:r>
          </a:p>
          <a:p>
            <a:r>
              <a:rPr lang="en-US" dirty="0">
                <a:solidFill>
                  <a:srgbClr val="00B050"/>
                </a:solidFill>
              </a:rPr>
              <a:t>Objective-C</a:t>
            </a:r>
          </a:p>
          <a:p>
            <a:r>
              <a:rPr lang="en-US" dirty="0">
                <a:solidFill>
                  <a:srgbClr val="00B050"/>
                </a:solidFill>
              </a:rPr>
              <a:t>Swift</a:t>
            </a:r>
          </a:p>
          <a:p>
            <a:r>
              <a:rPr lang="en-US" dirty="0">
                <a:solidFill>
                  <a:srgbClr val="00B050"/>
                </a:solidFill>
              </a:rPr>
              <a:t>Mathematica</a:t>
            </a:r>
          </a:p>
          <a:p>
            <a:r>
              <a:rPr lang="en-US" dirty="0">
                <a:solidFill>
                  <a:srgbClr val="00B050"/>
                </a:solidFill>
              </a:rPr>
              <a:t>C#</a:t>
            </a:r>
          </a:p>
          <a:p>
            <a:r>
              <a:rPr lang="en-US" dirty="0">
                <a:solidFill>
                  <a:srgbClr val="00B050"/>
                </a:solidFill>
              </a:rPr>
              <a:t>Visual Basic</a:t>
            </a:r>
          </a:p>
          <a:p>
            <a:r>
              <a:rPr lang="en-US" dirty="0">
                <a:solidFill>
                  <a:srgbClr val="00B050"/>
                </a:solidFill>
              </a:rPr>
              <a:t>Rust</a:t>
            </a:r>
          </a:p>
          <a:p>
            <a:r>
              <a:rPr lang="en-US" dirty="0">
                <a:solidFill>
                  <a:srgbClr val="00B050"/>
                </a:solidFill>
              </a:rPr>
              <a:t>F#</a:t>
            </a:r>
          </a:p>
          <a:p>
            <a:r>
              <a:rPr lang="en-US" dirty="0">
                <a:solidFill>
                  <a:srgbClr val="00B050"/>
                </a:solidFill>
              </a:rPr>
              <a:t>R</a:t>
            </a:r>
          </a:p>
          <a:p>
            <a:r>
              <a:rPr lang="en-US" dirty="0">
                <a:solidFill>
                  <a:srgbClr val="00B050"/>
                </a:solidFill>
              </a:rPr>
              <a:t>Go</a:t>
            </a:r>
          </a:p>
          <a:p>
            <a:r>
              <a:rPr lang="en-US" dirty="0">
                <a:solidFill>
                  <a:srgbClr val="7030A0"/>
                </a:solidFill>
              </a:rPr>
              <a:t>PowerShell</a:t>
            </a:r>
          </a:p>
          <a:p>
            <a:r>
              <a:rPr lang="en-US" dirty="0">
                <a:solidFill>
                  <a:srgbClr val="7030A0"/>
                </a:solidFill>
              </a:rPr>
              <a:t>BASH</a:t>
            </a:r>
          </a:p>
          <a:p>
            <a:r>
              <a:rPr lang="en-US" dirty="0">
                <a:solidFill>
                  <a:srgbClr val="7030A0"/>
                </a:solidFill>
              </a:rPr>
              <a:t>TypeScript</a:t>
            </a:r>
          </a:p>
          <a:p>
            <a:r>
              <a:rPr lang="en-US" dirty="0">
                <a:solidFill>
                  <a:srgbClr val="7030A0"/>
                </a:solidFill>
              </a:rPr>
              <a:t>PostScript</a:t>
            </a:r>
          </a:p>
          <a:p>
            <a:r>
              <a:rPr lang="en-US" dirty="0">
                <a:solidFill>
                  <a:srgbClr val="7030A0"/>
                </a:solidFill>
              </a:rPr>
              <a:t>CoffeeScript</a:t>
            </a:r>
          </a:p>
          <a:p>
            <a:r>
              <a:rPr lang="en-US" dirty="0">
                <a:solidFill>
                  <a:srgbClr val="00B050"/>
                </a:solidFill>
              </a:rPr>
              <a:t>Perl</a:t>
            </a:r>
          </a:p>
          <a:p>
            <a:r>
              <a:rPr lang="en-US" dirty="0">
                <a:solidFill>
                  <a:schemeClr val="accent2"/>
                </a:solidFill>
              </a:rPr>
              <a:t>x86-Assembly MASM</a:t>
            </a:r>
          </a:p>
          <a:p>
            <a:r>
              <a:rPr lang="en-US" dirty="0">
                <a:solidFill>
                  <a:schemeClr val="accent1"/>
                </a:solidFill>
              </a:rPr>
              <a:t>RegEx</a:t>
            </a:r>
          </a:p>
          <a:p>
            <a:r>
              <a:rPr lang="en-US" dirty="0">
                <a:solidFill>
                  <a:srgbClr val="7030A0"/>
                </a:solidFill>
              </a:rPr>
              <a:t>PL</a:t>
            </a:r>
            <a:r>
              <a:rPr lang="en-US" dirty="0"/>
              <a:t>/</a:t>
            </a:r>
            <a:r>
              <a:rPr lang="en-US" dirty="0">
                <a:solidFill>
                  <a:schemeClr val="accent1"/>
                </a:solidFill>
              </a:rPr>
              <a:t>SQL</a:t>
            </a:r>
          </a:p>
          <a:p>
            <a:r>
              <a:rPr lang="en-US" dirty="0">
                <a:solidFill>
                  <a:schemeClr val="accent2"/>
                </a:solidFill>
              </a:rPr>
              <a:t>MIPS</a:t>
            </a:r>
          </a:p>
          <a:p>
            <a:r>
              <a:rPr lang="en-US" dirty="0">
                <a:solidFill>
                  <a:srgbClr val="FF0000"/>
                </a:solidFill>
              </a:rPr>
              <a:t>ColdFusion </a:t>
            </a:r>
          </a:p>
          <a:p>
            <a:r>
              <a:rPr lang="en-US" dirty="0">
                <a:solidFill>
                  <a:srgbClr val="FF0000"/>
                </a:solidFill>
              </a:rPr>
              <a:t>LaTeX</a:t>
            </a:r>
          </a:p>
          <a:p>
            <a:r>
              <a:rPr lang="en-US" dirty="0">
                <a:solidFill>
                  <a:srgbClr val="FF0000"/>
                </a:solidFill>
              </a:rPr>
              <a:t>XML</a:t>
            </a:r>
          </a:p>
          <a:p>
            <a:r>
              <a:rPr lang="en-US" dirty="0">
                <a:solidFill>
                  <a:srgbClr val="FF0000"/>
                </a:solidFill>
              </a:rPr>
              <a:t>JSON</a:t>
            </a:r>
          </a:p>
          <a:p>
            <a:r>
              <a:rPr lang="en-US" dirty="0">
                <a:solidFill>
                  <a:srgbClr val="00B050"/>
                </a:solidFill>
              </a:rPr>
              <a:t>Ladder Logic</a:t>
            </a:r>
          </a:p>
          <a:p>
            <a:r>
              <a:rPr lang="en-US" dirty="0">
                <a:solidFill>
                  <a:srgbClr val="FF0000"/>
                </a:solidFill>
              </a:rPr>
              <a:t>YAML</a:t>
            </a:r>
          </a:p>
          <a:p>
            <a:r>
              <a:rPr lang="en-US" dirty="0">
                <a:solidFill>
                  <a:srgbClr val="7030A0"/>
                </a:solidFill>
              </a:rPr>
              <a:t>Batch</a:t>
            </a:r>
          </a:p>
        </p:txBody>
      </p:sp>
    </p:spTree>
    <p:extLst>
      <p:ext uri="{BB962C8B-B14F-4D97-AF65-F5344CB8AC3E}">
        <p14:creationId xmlns:p14="http://schemas.microsoft.com/office/powerpoint/2010/main" val="285961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5655-B557-4C5B-901C-7AD68435ED89}"/>
              </a:ext>
            </a:extLst>
          </p:cNvPr>
          <p:cNvSpPr>
            <a:spLocks noGrp="1"/>
          </p:cNvSpPr>
          <p:nvPr>
            <p:ph type="title"/>
          </p:nvPr>
        </p:nvSpPr>
        <p:spPr/>
        <p:txBody>
          <a:bodyPr/>
          <a:lstStyle/>
          <a:p>
            <a:r>
              <a:rPr lang="en-US" dirty="0"/>
              <a:t>Why me?</a:t>
            </a:r>
          </a:p>
        </p:txBody>
      </p:sp>
      <p:sp>
        <p:nvSpPr>
          <p:cNvPr id="3" name="Content Placeholder 2">
            <a:extLst>
              <a:ext uri="{FF2B5EF4-FFF2-40B4-BE49-F238E27FC236}">
                <a16:creationId xmlns:a16="http://schemas.microsoft.com/office/drawing/2014/main" id="{AF4EFC44-3996-4264-9F07-740BF928BF2E}"/>
              </a:ext>
            </a:extLst>
          </p:cNvPr>
          <p:cNvSpPr>
            <a:spLocks noGrp="1"/>
          </p:cNvSpPr>
          <p:nvPr>
            <p:ph idx="1"/>
          </p:nvPr>
        </p:nvSpPr>
        <p:spPr/>
        <p:txBody>
          <a:bodyPr/>
          <a:lstStyle/>
          <a:p>
            <a:r>
              <a:rPr lang="en-US" dirty="0"/>
              <a:t>Jean-Etienne “Jep” Poirrier</a:t>
            </a:r>
          </a:p>
          <a:p>
            <a:r>
              <a:rPr lang="en-US" dirty="0"/>
              <a:t>Biologist by training, working in the pharmaceutical industry, building health economics models for vaccines</a:t>
            </a:r>
          </a:p>
          <a:p>
            <a:r>
              <a:rPr lang="en-US" dirty="0"/>
              <a:t>B.Sc. in computer sciences</a:t>
            </a:r>
          </a:p>
          <a:p>
            <a:r>
              <a:rPr lang="en-US" dirty="0"/>
              <a:t>Wrote a few Open Source software</a:t>
            </a:r>
          </a:p>
          <a:p>
            <a:r>
              <a:rPr lang="en-US" dirty="0"/>
              <a:t>Wrote 1 scientific paper demonstrating the usefulness of a software I co-created</a:t>
            </a:r>
          </a:p>
          <a:p>
            <a:r>
              <a:rPr lang="en-US" dirty="0"/>
              <a:t>Wrote dozens of articles about Linux and other Open Source software</a:t>
            </a:r>
          </a:p>
        </p:txBody>
      </p:sp>
    </p:spTree>
    <p:extLst>
      <p:ext uri="{BB962C8B-B14F-4D97-AF65-F5344CB8AC3E}">
        <p14:creationId xmlns:p14="http://schemas.microsoft.com/office/powerpoint/2010/main" val="3030425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825295" y="633854"/>
            <a:ext cx="9674352" cy="2862322"/>
          </a:xfrm>
          <a:prstGeom prst="rect">
            <a:avLst/>
          </a:prstGeom>
          <a:noFill/>
        </p:spPr>
        <p:txBody>
          <a:bodyPr wrap="square" numCol="4" rtlCol="0">
            <a:spAutoFit/>
          </a:bodyPr>
          <a:lstStyle/>
          <a:p>
            <a:r>
              <a:rPr lang="en-US" dirty="0">
                <a:solidFill>
                  <a:srgbClr val="00B050"/>
                </a:solidFill>
              </a:rPr>
              <a:t>C</a:t>
            </a:r>
          </a:p>
          <a:p>
            <a:r>
              <a:rPr lang="en-US" dirty="0">
                <a:solidFill>
                  <a:srgbClr val="00B050"/>
                </a:solidFill>
              </a:rPr>
              <a:t>C++</a:t>
            </a:r>
          </a:p>
          <a:p>
            <a:r>
              <a:rPr lang="en-US" dirty="0">
                <a:solidFill>
                  <a:srgbClr val="00B050"/>
                </a:solidFill>
              </a:rPr>
              <a:t>Java</a:t>
            </a:r>
          </a:p>
          <a:p>
            <a:r>
              <a:rPr lang="en-US" dirty="0">
                <a:solidFill>
                  <a:srgbClr val="7030A0"/>
                </a:solidFill>
              </a:rPr>
              <a:t>JavaScript</a:t>
            </a:r>
          </a:p>
          <a:p>
            <a:r>
              <a:rPr lang="en-US" dirty="0">
                <a:solidFill>
                  <a:srgbClr val="FF0000"/>
                </a:solidFill>
              </a:rPr>
              <a:t>HTML</a:t>
            </a:r>
          </a:p>
          <a:p>
            <a:r>
              <a:rPr lang="en-US" dirty="0">
                <a:solidFill>
                  <a:schemeClr val="accent1"/>
                </a:solidFill>
              </a:rPr>
              <a:t>CSS</a:t>
            </a:r>
          </a:p>
          <a:p>
            <a:r>
              <a:rPr lang="en-US" dirty="0">
                <a:solidFill>
                  <a:srgbClr val="00B050"/>
                </a:solidFill>
              </a:rPr>
              <a:t>Python</a:t>
            </a:r>
          </a:p>
          <a:p>
            <a:r>
              <a:rPr lang="en-US" dirty="0">
                <a:solidFill>
                  <a:srgbClr val="00B050"/>
                </a:solidFill>
              </a:rPr>
              <a:t>Ruby</a:t>
            </a:r>
          </a:p>
          <a:p>
            <a:r>
              <a:rPr lang="en-US" dirty="0">
                <a:solidFill>
                  <a:srgbClr val="00B050"/>
                </a:solidFill>
              </a:rPr>
              <a:t>PHP</a:t>
            </a:r>
          </a:p>
          <a:p>
            <a:r>
              <a:rPr lang="en-US" dirty="0">
                <a:solidFill>
                  <a:srgbClr val="00B050"/>
                </a:solidFill>
              </a:rPr>
              <a:t>OpenCL</a:t>
            </a:r>
          </a:p>
          <a:p>
            <a:r>
              <a:rPr lang="en-US" dirty="0">
                <a:solidFill>
                  <a:schemeClr val="accent1"/>
                </a:solidFill>
              </a:rPr>
              <a:t>SQL</a:t>
            </a:r>
          </a:p>
          <a:p>
            <a:r>
              <a:rPr lang="en-US" dirty="0">
                <a:solidFill>
                  <a:srgbClr val="00B050"/>
                </a:solidFill>
              </a:rPr>
              <a:t>MATLAB</a:t>
            </a:r>
          </a:p>
          <a:p>
            <a:r>
              <a:rPr lang="en-US" dirty="0">
                <a:solidFill>
                  <a:srgbClr val="00B050"/>
                </a:solidFill>
              </a:rPr>
              <a:t>Erlang</a:t>
            </a:r>
          </a:p>
          <a:p>
            <a:r>
              <a:rPr lang="en-US" dirty="0">
                <a:solidFill>
                  <a:srgbClr val="00B050"/>
                </a:solidFill>
              </a:rPr>
              <a:t>Ada</a:t>
            </a:r>
          </a:p>
          <a:p>
            <a:r>
              <a:rPr lang="en-US" dirty="0">
                <a:solidFill>
                  <a:srgbClr val="00B050"/>
                </a:solidFill>
              </a:rPr>
              <a:t>Objective-C</a:t>
            </a:r>
          </a:p>
          <a:p>
            <a:r>
              <a:rPr lang="en-US" dirty="0">
                <a:solidFill>
                  <a:srgbClr val="00B050"/>
                </a:solidFill>
              </a:rPr>
              <a:t>Swift</a:t>
            </a:r>
          </a:p>
          <a:p>
            <a:r>
              <a:rPr lang="en-US" dirty="0">
                <a:solidFill>
                  <a:srgbClr val="00B050"/>
                </a:solidFill>
              </a:rPr>
              <a:t>Mathematica</a:t>
            </a:r>
          </a:p>
          <a:p>
            <a:r>
              <a:rPr lang="en-US" dirty="0">
                <a:solidFill>
                  <a:srgbClr val="00B050"/>
                </a:solidFill>
              </a:rPr>
              <a:t>C#</a:t>
            </a:r>
          </a:p>
          <a:p>
            <a:r>
              <a:rPr lang="en-US" dirty="0">
                <a:solidFill>
                  <a:srgbClr val="00B050"/>
                </a:solidFill>
              </a:rPr>
              <a:t>Visual Basic</a:t>
            </a:r>
          </a:p>
          <a:p>
            <a:r>
              <a:rPr lang="en-US" dirty="0">
                <a:solidFill>
                  <a:srgbClr val="00B050"/>
                </a:solidFill>
              </a:rPr>
              <a:t>Rust</a:t>
            </a:r>
          </a:p>
          <a:p>
            <a:r>
              <a:rPr lang="en-US" dirty="0">
                <a:solidFill>
                  <a:srgbClr val="00B050"/>
                </a:solidFill>
              </a:rPr>
              <a:t>F#</a:t>
            </a:r>
          </a:p>
          <a:p>
            <a:r>
              <a:rPr lang="en-US" dirty="0">
                <a:solidFill>
                  <a:srgbClr val="00B050"/>
                </a:solidFill>
              </a:rPr>
              <a:t>R</a:t>
            </a:r>
          </a:p>
          <a:p>
            <a:r>
              <a:rPr lang="en-US" dirty="0">
                <a:solidFill>
                  <a:srgbClr val="00B050"/>
                </a:solidFill>
              </a:rPr>
              <a:t>Go</a:t>
            </a:r>
          </a:p>
          <a:p>
            <a:r>
              <a:rPr lang="en-US" dirty="0">
                <a:solidFill>
                  <a:srgbClr val="7030A0"/>
                </a:solidFill>
              </a:rPr>
              <a:t>PowerShell</a:t>
            </a:r>
          </a:p>
          <a:p>
            <a:r>
              <a:rPr lang="en-US" dirty="0">
                <a:solidFill>
                  <a:srgbClr val="7030A0"/>
                </a:solidFill>
              </a:rPr>
              <a:t>BASH</a:t>
            </a:r>
          </a:p>
          <a:p>
            <a:r>
              <a:rPr lang="en-US" dirty="0">
                <a:solidFill>
                  <a:srgbClr val="7030A0"/>
                </a:solidFill>
              </a:rPr>
              <a:t>TypeScript</a:t>
            </a:r>
          </a:p>
          <a:p>
            <a:r>
              <a:rPr lang="en-US" dirty="0">
                <a:solidFill>
                  <a:srgbClr val="7030A0"/>
                </a:solidFill>
              </a:rPr>
              <a:t>PostScript</a:t>
            </a:r>
          </a:p>
          <a:p>
            <a:r>
              <a:rPr lang="en-US" dirty="0">
                <a:solidFill>
                  <a:srgbClr val="7030A0"/>
                </a:solidFill>
              </a:rPr>
              <a:t>CoffeeScript</a:t>
            </a:r>
          </a:p>
          <a:p>
            <a:r>
              <a:rPr lang="en-US" dirty="0">
                <a:solidFill>
                  <a:srgbClr val="00B050"/>
                </a:solidFill>
              </a:rPr>
              <a:t>Perl</a:t>
            </a:r>
          </a:p>
          <a:p>
            <a:r>
              <a:rPr lang="en-US" dirty="0">
                <a:solidFill>
                  <a:schemeClr val="accent2"/>
                </a:solidFill>
              </a:rPr>
              <a:t>x86-Assembly MASM</a:t>
            </a:r>
          </a:p>
          <a:p>
            <a:r>
              <a:rPr lang="en-US" dirty="0">
                <a:solidFill>
                  <a:schemeClr val="accent1"/>
                </a:solidFill>
              </a:rPr>
              <a:t>RegEx</a:t>
            </a:r>
          </a:p>
          <a:p>
            <a:r>
              <a:rPr lang="en-US" dirty="0">
                <a:solidFill>
                  <a:srgbClr val="7030A0"/>
                </a:solidFill>
              </a:rPr>
              <a:t>PL</a:t>
            </a:r>
            <a:r>
              <a:rPr lang="en-US" dirty="0"/>
              <a:t>/</a:t>
            </a:r>
            <a:r>
              <a:rPr lang="en-US" dirty="0">
                <a:solidFill>
                  <a:schemeClr val="accent1"/>
                </a:solidFill>
              </a:rPr>
              <a:t>SQL</a:t>
            </a:r>
          </a:p>
          <a:p>
            <a:r>
              <a:rPr lang="en-US" dirty="0">
                <a:solidFill>
                  <a:schemeClr val="accent2"/>
                </a:solidFill>
              </a:rPr>
              <a:t>MIPS</a:t>
            </a:r>
          </a:p>
          <a:p>
            <a:r>
              <a:rPr lang="en-US" dirty="0">
                <a:solidFill>
                  <a:srgbClr val="FF0000"/>
                </a:solidFill>
              </a:rPr>
              <a:t>ColdFusion </a:t>
            </a:r>
          </a:p>
          <a:p>
            <a:r>
              <a:rPr lang="en-US" dirty="0">
                <a:solidFill>
                  <a:srgbClr val="FF0000"/>
                </a:solidFill>
              </a:rPr>
              <a:t>LaTeX</a:t>
            </a:r>
          </a:p>
          <a:p>
            <a:r>
              <a:rPr lang="en-US" dirty="0">
                <a:solidFill>
                  <a:srgbClr val="FF0000"/>
                </a:solidFill>
              </a:rPr>
              <a:t>XML</a:t>
            </a:r>
          </a:p>
          <a:p>
            <a:r>
              <a:rPr lang="en-US" dirty="0">
                <a:solidFill>
                  <a:srgbClr val="FF0000"/>
                </a:solidFill>
              </a:rPr>
              <a:t>JSON</a:t>
            </a:r>
          </a:p>
          <a:p>
            <a:r>
              <a:rPr lang="en-US" dirty="0">
                <a:solidFill>
                  <a:srgbClr val="00B050"/>
                </a:solidFill>
              </a:rPr>
              <a:t>Ladder Logic</a:t>
            </a:r>
          </a:p>
          <a:p>
            <a:r>
              <a:rPr lang="en-US" dirty="0">
                <a:solidFill>
                  <a:srgbClr val="FF0000"/>
                </a:solidFill>
              </a:rPr>
              <a:t>YAML</a:t>
            </a:r>
          </a:p>
          <a:p>
            <a:r>
              <a:rPr lang="en-US" dirty="0">
                <a:solidFill>
                  <a:srgbClr val="7030A0"/>
                </a:solidFill>
              </a:rPr>
              <a:t>Batch</a:t>
            </a:r>
          </a:p>
        </p:txBody>
      </p:sp>
      <p:sp>
        <p:nvSpPr>
          <p:cNvPr id="7" name="TextBox 6">
            <a:extLst>
              <a:ext uri="{FF2B5EF4-FFF2-40B4-BE49-F238E27FC236}">
                <a16:creationId xmlns:a16="http://schemas.microsoft.com/office/drawing/2014/main" id="{503574B6-DA82-4569-AA1A-CD636548EFBD}"/>
              </a:ext>
            </a:extLst>
          </p:cNvPr>
          <p:cNvSpPr txBox="1"/>
          <p:nvPr/>
        </p:nvSpPr>
        <p:spPr>
          <a:xfrm>
            <a:off x="825296" y="4007796"/>
            <a:ext cx="9674352" cy="2585323"/>
          </a:xfrm>
          <a:prstGeom prst="rect">
            <a:avLst/>
          </a:prstGeom>
          <a:noFill/>
        </p:spPr>
        <p:txBody>
          <a:bodyPr wrap="square" rtlCol="0">
            <a:spAutoFit/>
          </a:bodyPr>
          <a:lstStyle/>
          <a:p>
            <a:r>
              <a:rPr lang="en-US" dirty="0"/>
              <a:t>The </a:t>
            </a:r>
            <a:r>
              <a:rPr lang="en-US" dirty="0">
                <a:solidFill>
                  <a:srgbClr val="00B050"/>
                </a:solidFill>
              </a:rPr>
              <a:t>Green</a:t>
            </a:r>
            <a:r>
              <a:rPr lang="en-US" dirty="0"/>
              <a:t> Languages are General Programing Languages</a:t>
            </a:r>
          </a:p>
          <a:p>
            <a:r>
              <a:rPr lang="en-US" dirty="0"/>
              <a:t>The </a:t>
            </a:r>
            <a:r>
              <a:rPr lang="en-US" dirty="0">
                <a:solidFill>
                  <a:srgbClr val="7030A0"/>
                </a:solidFill>
              </a:rPr>
              <a:t>Purple</a:t>
            </a:r>
            <a:r>
              <a:rPr lang="en-US" dirty="0"/>
              <a:t> Languages are Scripting Languages</a:t>
            </a:r>
          </a:p>
          <a:p>
            <a:r>
              <a:rPr lang="en-US" dirty="0"/>
              <a:t>The </a:t>
            </a:r>
            <a:r>
              <a:rPr lang="en-US" dirty="0">
                <a:solidFill>
                  <a:srgbClr val="FF0000"/>
                </a:solidFill>
              </a:rPr>
              <a:t>Red</a:t>
            </a:r>
            <a:r>
              <a:rPr lang="en-US" dirty="0"/>
              <a:t> Languages are Markup Languages</a:t>
            </a:r>
          </a:p>
          <a:p>
            <a:r>
              <a:rPr lang="en-US" dirty="0"/>
              <a:t>The </a:t>
            </a:r>
            <a:r>
              <a:rPr lang="en-US" dirty="0">
                <a:solidFill>
                  <a:schemeClr val="accent1"/>
                </a:solidFill>
              </a:rPr>
              <a:t>Blue</a:t>
            </a:r>
            <a:r>
              <a:rPr lang="en-US" dirty="0"/>
              <a:t> Languages are Declarative Languages</a:t>
            </a:r>
          </a:p>
          <a:p>
            <a:r>
              <a:rPr lang="en-US" dirty="0"/>
              <a:t>The </a:t>
            </a:r>
            <a:r>
              <a:rPr lang="en-US" dirty="0">
                <a:solidFill>
                  <a:schemeClr val="accent2"/>
                </a:solidFill>
              </a:rPr>
              <a:t>Orange</a:t>
            </a:r>
            <a:r>
              <a:rPr lang="en-US" dirty="0"/>
              <a:t> Languages are Assembly Languages</a:t>
            </a:r>
          </a:p>
          <a:p>
            <a:endParaRPr lang="en-US" dirty="0"/>
          </a:p>
          <a:p>
            <a:r>
              <a:rPr lang="en-US" dirty="0"/>
              <a:t>Different types of languages have different purposes.  </a:t>
            </a:r>
          </a:p>
          <a:p>
            <a:r>
              <a:rPr lang="en-US" dirty="0"/>
              <a:t>It is important to match the type of work to the correct language to insure the best results.</a:t>
            </a:r>
          </a:p>
          <a:p>
            <a:endParaRPr lang="en-US" dirty="0"/>
          </a:p>
        </p:txBody>
      </p:sp>
    </p:spTree>
    <p:extLst>
      <p:ext uri="{BB962C8B-B14F-4D97-AF65-F5344CB8AC3E}">
        <p14:creationId xmlns:p14="http://schemas.microsoft.com/office/powerpoint/2010/main" val="138732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C5C-9070-4ED2-82ED-208D32D9EBC5}"/>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A9CF602C-BA62-4384-9DA8-C71EDC60C1C7}"/>
              </a:ext>
            </a:extLst>
          </p:cNvPr>
          <p:cNvSpPr>
            <a:spLocks noGrp="1"/>
          </p:cNvSpPr>
          <p:nvPr>
            <p:ph idx="1"/>
          </p:nvPr>
        </p:nvSpPr>
        <p:spPr>
          <a:xfrm>
            <a:off x="1141412" y="2249487"/>
            <a:ext cx="9905999" cy="659083"/>
          </a:xfrm>
        </p:spPr>
        <p:txBody>
          <a:bodyPr/>
          <a:lstStyle/>
          <a:p>
            <a:pPr marL="0" indent="0">
              <a:buNone/>
            </a:pPr>
            <a:r>
              <a:rPr lang="en-US" dirty="0"/>
              <a:t>Here are a few languages and the problems they try to tackle…</a:t>
            </a:r>
          </a:p>
          <a:p>
            <a:pPr marL="0" indent="0">
              <a:buNone/>
            </a:pPr>
            <a:endParaRPr lang="en-US" dirty="0"/>
          </a:p>
        </p:txBody>
      </p:sp>
      <p:sp>
        <p:nvSpPr>
          <p:cNvPr id="4" name="TextBox 3">
            <a:extLst>
              <a:ext uri="{FF2B5EF4-FFF2-40B4-BE49-F238E27FC236}">
                <a16:creationId xmlns:a16="http://schemas.microsoft.com/office/drawing/2014/main" id="{F4B6621C-B22F-4BB4-B0B2-BB839E76C26D}"/>
              </a:ext>
            </a:extLst>
          </p:cNvPr>
          <p:cNvSpPr txBox="1"/>
          <p:nvPr/>
        </p:nvSpPr>
        <p:spPr>
          <a:xfrm>
            <a:off x="1141412" y="3005847"/>
            <a:ext cx="9905999" cy="3377848"/>
          </a:xfrm>
          <a:prstGeom prst="rect">
            <a:avLst/>
          </a:prstGeom>
          <a:noFill/>
        </p:spPr>
        <p:txBody>
          <a:bodyPr wrap="square" rtlCol="0">
            <a:spAutoFit/>
          </a:bodyPr>
          <a:lstStyle/>
          <a:p>
            <a:r>
              <a:rPr lang="en-US" sz="1750" dirty="0">
                <a:solidFill>
                  <a:srgbClr val="00B050"/>
                </a:solidFill>
              </a:rPr>
              <a:t>C++</a:t>
            </a:r>
            <a:r>
              <a:rPr lang="en-US" sz="1750" dirty="0">
                <a:solidFill>
                  <a:schemeClr val="accent1"/>
                </a:solidFill>
              </a:rPr>
              <a:t> </a:t>
            </a:r>
            <a:r>
              <a:rPr lang="en-US" sz="1750" dirty="0"/>
              <a:t>–</a:t>
            </a:r>
            <a:r>
              <a:rPr lang="en-US" sz="1750" dirty="0">
                <a:solidFill>
                  <a:schemeClr val="accent1"/>
                </a:solidFill>
              </a:rPr>
              <a:t> </a:t>
            </a:r>
            <a:r>
              <a:rPr lang="en-US" sz="1750" dirty="0"/>
              <a:t> General Purpose, High Performance | ex. Game Engines, Desktop Apps (Adobe Photoshop, Chrome)</a:t>
            </a:r>
          </a:p>
          <a:p>
            <a:r>
              <a:rPr lang="en-US" sz="1750" dirty="0">
                <a:solidFill>
                  <a:srgbClr val="00B050"/>
                </a:solidFill>
              </a:rPr>
              <a:t>C</a:t>
            </a:r>
            <a:r>
              <a:rPr lang="en-US" sz="1750" dirty="0">
                <a:solidFill>
                  <a:schemeClr val="accent1"/>
                </a:solidFill>
              </a:rPr>
              <a:t> </a:t>
            </a:r>
            <a:r>
              <a:rPr lang="en-US" sz="1750" dirty="0"/>
              <a:t>– General Purpose, High Performance, Light Weight | ex. Linux OS, macOS, Integrated Circuits, Drivers</a:t>
            </a:r>
          </a:p>
          <a:p>
            <a:r>
              <a:rPr lang="en-US" sz="1750" dirty="0">
                <a:solidFill>
                  <a:srgbClr val="00B050"/>
                </a:solidFill>
              </a:rPr>
              <a:t>Java</a:t>
            </a:r>
            <a:r>
              <a:rPr lang="en-US" sz="1750" dirty="0"/>
              <a:t> – General Purpose, Multiplatform | ex. Minecraft, Server Apps, Android Apps</a:t>
            </a:r>
          </a:p>
          <a:p>
            <a:r>
              <a:rPr lang="en-US" sz="1750" dirty="0">
                <a:solidFill>
                  <a:srgbClr val="00B050"/>
                </a:solidFill>
              </a:rPr>
              <a:t>C# </a:t>
            </a:r>
            <a:r>
              <a:rPr lang="en-US" sz="1750" dirty="0"/>
              <a:t>– General Purpose, Windows Platform | ex. Unity Games,  Server Apps, StackOverflow</a:t>
            </a:r>
          </a:p>
          <a:p>
            <a:r>
              <a:rPr lang="en-US" sz="1750" dirty="0">
                <a:solidFill>
                  <a:srgbClr val="00B050"/>
                </a:solidFill>
              </a:rPr>
              <a:t>Swift</a:t>
            </a:r>
            <a:r>
              <a:rPr lang="en-US" sz="1750" dirty="0"/>
              <a:t> – General Purpose, iOS &amp; macOS | ex. most apps for iPhones and macOS (replaced Objective-C)</a:t>
            </a:r>
          </a:p>
          <a:p>
            <a:r>
              <a:rPr lang="en-US" dirty="0">
                <a:solidFill>
                  <a:schemeClr val="accent1"/>
                </a:solidFill>
              </a:rPr>
              <a:t>SQL</a:t>
            </a:r>
            <a:r>
              <a:rPr lang="en-US" dirty="0"/>
              <a:t> – Database Communication </a:t>
            </a:r>
          </a:p>
          <a:p>
            <a:r>
              <a:rPr lang="en-US" dirty="0">
                <a:solidFill>
                  <a:srgbClr val="7030A0"/>
                </a:solidFill>
              </a:rPr>
              <a:t>JavaScript</a:t>
            </a:r>
            <a:r>
              <a:rPr lang="en-US" dirty="0"/>
              <a:t> – General Web Scripting | ex. Interactive webpages, webpages that can run dynamic code</a:t>
            </a:r>
          </a:p>
          <a:p>
            <a:r>
              <a:rPr lang="en-US" dirty="0">
                <a:solidFill>
                  <a:srgbClr val="FF0000"/>
                </a:solidFill>
              </a:rPr>
              <a:t>HTML</a:t>
            </a:r>
            <a:r>
              <a:rPr lang="en-US" dirty="0"/>
              <a:t> – Webpage Design, Layout and Markup</a:t>
            </a:r>
          </a:p>
          <a:p>
            <a:r>
              <a:rPr lang="en-US" dirty="0">
                <a:solidFill>
                  <a:schemeClr val="accent1"/>
                </a:solidFill>
              </a:rPr>
              <a:t>CSS</a:t>
            </a:r>
            <a:r>
              <a:rPr lang="en-US" dirty="0"/>
              <a:t> – Webpage Styling, Coloring, Fonts and Positioning </a:t>
            </a:r>
          </a:p>
          <a:p>
            <a:r>
              <a:rPr lang="en-US" dirty="0">
                <a:solidFill>
                  <a:srgbClr val="00B050"/>
                </a:solidFill>
              </a:rPr>
              <a:t>PHP</a:t>
            </a:r>
            <a:r>
              <a:rPr lang="en-US" dirty="0"/>
              <a:t> – Web Server Code | ex. Backend Web Dev., Web Content Management Systems (i.e. WordPress)</a:t>
            </a:r>
          </a:p>
          <a:p>
            <a:r>
              <a:rPr lang="en-US" dirty="0">
                <a:solidFill>
                  <a:srgbClr val="7030A0"/>
                </a:solidFill>
              </a:rPr>
              <a:t>TypeScript</a:t>
            </a:r>
            <a:r>
              <a:rPr lang="en-US" dirty="0">
                <a:solidFill>
                  <a:schemeClr val="accent3"/>
                </a:solidFill>
              </a:rPr>
              <a:t> </a:t>
            </a:r>
            <a:r>
              <a:rPr lang="en-US" dirty="0"/>
              <a:t>–  Stricter Superset of JS that transpiles into JS |ex. Large JavaScript Apps</a:t>
            </a:r>
          </a:p>
          <a:p>
            <a:r>
              <a:rPr lang="en-US" dirty="0">
                <a:solidFill>
                  <a:srgbClr val="FF0000"/>
                </a:solidFill>
              </a:rPr>
              <a:t>XML</a:t>
            </a:r>
            <a:r>
              <a:rPr lang="en-US" dirty="0"/>
              <a:t> – Human and Machine readable file format for data sharing between apps</a:t>
            </a:r>
            <a:endParaRPr lang="en-US" dirty="0">
              <a:solidFill>
                <a:schemeClr val="accent3"/>
              </a:solidFill>
            </a:endParaRPr>
          </a:p>
        </p:txBody>
      </p:sp>
    </p:spTree>
    <p:extLst>
      <p:ext uri="{BB962C8B-B14F-4D97-AF65-F5344CB8AC3E}">
        <p14:creationId xmlns:p14="http://schemas.microsoft.com/office/powerpoint/2010/main" val="26116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solidFill>
                  <a:schemeClr val="bg1"/>
                </a:solidFill>
              </a:rPr>
              <a:t>Hello World</a:t>
            </a:r>
          </a:p>
          <a:p>
            <a:pPr marL="0" indent="0">
              <a:buNone/>
            </a:pPr>
            <a:r>
              <a:rPr lang="en-US" sz="1800" dirty="0">
                <a:solidFill>
                  <a:schemeClr val="bg1"/>
                </a:solidFill>
              </a:rPr>
              <a:t>C++</a:t>
            </a:r>
            <a:endParaRPr lang="en-US" sz="1600" dirty="0">
              <a:solidFill>
                <a:schemeClr val="bg1"/>
              </a:solidFill>
            </a:endParaRPr>
          </a:p>
          <a:p>
            <a:pPr marL="0" indent="0">
              <a:buNone/>
            </a:pPr>
            <a:r>
              <a:rPr lang="en-US" sz="1200" dirty="0">
                <a:solidFill>
                  <a:srgbClr val="859900"/>
                </a:solidFill>
                <a:latin typeface="Consolas" panose="020B0609020204030204" pitchFamily="49" charset="0"/>
              </a:rPr>
              <a:t>#include</a:t>
            </a:r>
            <a:r>
              <a:rPr lang="en-US" sz="1200" dirty="0">
                <a:solidFill>
                  <a:srgbClr val="B58900"/>
                </a:solidFill>
                <a:latin typeface="Consolas" panose="020B0609020204030204" pitchFamily="49" charset="0"/>
              </a:rPr>
              <a:t> </a:t>
            </a:r>
            <a:r>
              <a:rPr lang="en-US" sz="1200" dirty="0">
                <a:solidFill>
                  <a:srgbClr val="2AA198"/>
                </a:solidFill>
                <a:latin typeface="Consolas" panose="020B0609020204030204" pitchFamily="49" charset="0"/>
              </a:rPr>
              <a:t>&lt;iostream&gt;</a:t>
            </a:r>
            <a:br>
              <a:rPr lang="en-US" sz="1200" dirty="0">
                <a:solidFill>
                  <a:srgbClr val="BBBBBB"/>
                </a:solidFill>
                <a:latin typeface="Consolas" panose="020B0609020204030204" pitchFamily="49" charset="0"/>
              </a:rPr>
            </a:b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argc, </a:t>
            </a:r>
            <a:r>
              <a:rPr lang="en-US" sz="1200" b="1" dirty="0">
                <a:solidFill>
                  <a:srgbClr val="93A1A1"/>
                </a:solidFill>
                <a:latin typeface="Consolas" panose="020B0609020204030204" pitchFamily="49" charset="0"/>
              </a:rPr>
              <a:t>char</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argv[])</a:t>
            </a:r>
          </a:p>
          <a:p>
            <a:pPr marL="0" indent="0">
              <a:spcBef>
                <a:spcPts val="0"/>
              </a:spcBef>
              <a:buNone/>
            </a:pP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char</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“Hello World!”;</a:t>
            </a:r>
          </a:p>
          <a:p>
            <a:pPr marL="0" indent="0">
              <a:spcBef>
                <a:spcPts val="0"/>
              </a:spcBef>
              <a:buNone/>
            </a:pPr>
            <a:r>
              <a:rPr lang="en-US" sz="1200" dirty="0">
                <a:solidFill>
                  <a:srgbClr val="BBBBBB"/>
                </a:solidFill>
                <a:latin typeface="Consolas" panose="020B0609020204030204" pitchFamily="49" charset="0"/>
              </a:rPr>
              <a:t>     std::cout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std::endl;</a:t>
            </a:r>
          </a:p>
          <a:p>
            <a:pPr marL="0" indent="0">
              <a:spcBef>
                <a:spcPts val="0"/>
              </a:spcBef>
              <a:buNone/>
            </a:pPr>
            <a:r>
              <a:rPr lang="en-US" sz="1200" dirty="0">
                <a:solidFill>
                  <a:srgbClr val="859900"/>
                </a:solidFill>
                <a:latin typeface="Consolas" panose="020B0609020204030204" pitchFamily="49" charset="0"/>
              </a:rPr>
              <a:t>     return</a:t>
            </a:r>
            <a:r>
              <a:rPr lang="en-US" sz="1200" dirty="0">
                <a:solidFill>
                  <a:srgbClr val="BBBBBB"/>
                </a:solidFill>
                <a:latin typeface="Consolas" panose="020B0609020204030204" pitchFamily="49" charset="0"/>
              </a:rPr>
              <a:t> </a:t>
            </a:r>
            <a:r>
              <a:rPr lang="en-US" sz="1200" dirty="0">
                <a:solidFill>
                  <a:srgbClr val="D33682"/>
                </a:solidFill>
                <a:latin typeface="Consolas" panose="020B0609020204030204" pitchFamily="49" charset="0"/>
              </a:rPr>
              <a:t>0</a:t>
            </a: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a:p>
            <a:pPr marL="0" indent="0">
              <a:buNone/>
            </a:pPr>
            <a:endParaRPr lang="en-US" dirty="0"/>
          </a:p>
          <a:p>
            <a:pPr marL="0" indent="0">
              <a:buNone/>
            </a:pPr>
            <a:r>
              <a:rPr lang="en-US" sz="1800" dirty="0">
                <a:solidFill>
                  <a:schemeClr val="bg1"/>
                </a:solidFill>
              </a:rPr>
              <a:t>Java</a:t>
            </a:r>
          </a:p>
          <a:p>
            <a:pPr marL="0" indent="0">
              <a:lnSpc>
                <a:spcPct val="200000"/>
              </a:lnSpc>
              <a:spcBef>
                <a:spcPts val="0"/>
              </a:spcBef>
              <a:buNone/>
            </a:pPr>
            <a:r>
              <a:rPr lang="en-US" sz="1200" b="1" dirty="0">
                <a:solidFill>
                  <a:srgbClr val="93A1A1"/>
                </a:solidFill>
                <a:latin typeface="Consolas" panose="020B0609020204030204" pitchFamily="49" charset="0"/>
              </a:rPr>
              <a:t>class</a:t>
            </a:r>
            <a:r>
              <a:rPr lang="en-US" sz="1200" dirty="0">
                <a:solidFill>
                  <a:srgbClr val="BBBBBB"/>
                </a:solidFill>
                <a:latin typeface="Consolas" panose="020B0609020204030204" pitchFamily="49" charset="0"/>
              </a:rPr>
              <a:t> </a:t>
            </a:r>
            <a:r>
              <a:rPr lang="en-US" sz="1200" dirty="0">
                <a:solidFill>
                  <a:schemeClr val="accent4"/>
                </a:solidFill>
                <a:latin typeface="Consolas" panose="020B0609020204030204" pitchFamily="49" charset="0"/>
              </a:rPr>
              <a:t>HelloWorld </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private</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public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static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void</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args[]) { </a:t>
            </a:r>
          </a:p>
          <a:p>
            <a:pPr marL="0" indent="0">
              <a:spcBef>
                <a:spcPts val="0"/>
              </a:spcBef>
              <a:buNone/>
            </a:pPr>
            <a:r>
              <a:rPr lang="en-US" sz="1200" dirty="0">
                <a:solidFill>
                  <a:srgbClr val="268BD2"/>
                </a:solidFill>
                <a:latin typeface="Consolas" panose="020B0609020204030204" pitchFamily="49" charset="0"/>
              </a:rPr>
              <a:t>      System</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out</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println</a:t>
            </a:r>
            <a:r>
              <a:rPr lang="en-US" sz="1200" dirty="0">
                <a:solidFill>
                  <a:srgbClr val="BBBBBB"/>
                </a:solidFill>
                <a:latin typeface="Consolas" panose="020B0609020204030204" pitchFamily="49" charset="0"/>
              </a:rPr>
              <a:t>(myString);</a:t>
            </a:r>
          </a:p>
          <a:p>
            <a:pPr marL="0" indent="0">
              <a:spcBef>
                <a:spcPts val="0"/>
              </a:spcBef>
              <a:buNone/>
            </a:pP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646331"/>
          </a:xfrm>
          <a:prstGeom prst="rect">
            <a:avLst/>
          </a:prstGeom>
          <a:noFill/>
        </p:spPr>
        <p:txBody>
          <a:bodyPr wrap="square" rtlCol="0">
            <a:spAutoFit/>
          </a:bodyPr>
          <a:lstStyle/>
          <a:p>
            <a:r>
              <a:rPr lang="en-US" dirty="0">
                <a:solidFill>
                  <a:schemeClr val="bg1"/>
                </a:solidFill>
              </a:rPr>
              <a:t>Notice how different languages can look very different even when they are doing the same task.</a:t>
            </a:r>
          </a:p>
          <a:p>
            <a:r>
              <a:rPr lang="en-US" dirty="0">
                <a:solidFill>
                  <a:schemeClr val="bg1"/>
                </a:solidFill>
              </a:rPr>
              <a:t>Notice also how the bracing ( i.e. “{}”) style is different between languages. </a:t>
            </a:r>
          </a:p>
        </p:txBody>
      </p:sp>
    </p:spTree>
    <p:extLst>
      <p:ext uri="{BB962C8B-B14F-4D97-AF65-F5344CB8AC3E}">
        <p14:creationId xmlns:p14="http://schemas.microsoft.com/office/powerpoint/2010/main" val="2589068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04B670-8148-954B-9111-14164CF53B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6212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C60639-B240-4A4D-BED8-F9351873EB7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2672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5C6C4-8693-484B-8B71-EDDC95F1C0E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331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4398201"/>
          </a:xfrm>
        </p:spPr>
        <p:txBody>
          <a:bodyPr numCol="2">
            <a:normAutofit/>
          </a:bodyPr>
          <a:lstStyle/>
          <a:p>
            <a:pPr marL="0" indent="0">
              <a:buNone/>
            </a:pPr>
            <a:r>
              <a:rPr lang="en-US" dirty="0">
                <a:solidFill>
                  <a:schemeClr val="bg1"/>
                </a:solidFill>
              </a:rPr>
              <a:t>Hello World</a:t>
            </a:r>
          </a:p>
          <a:p>
            <a:pPr marL="0" indent="0">
              <a:buNone/>
            </a:pPr>
            <a:r>
              <a:rPr lang="en-US" sz="1800" dirty="0">
                <a:solidFill>
                  <a:schemeClr val="bg1"/>
                </a:solidFill>
              </a:rPr>
              <a:t>C#</a:t>
            </a:r>
            <a:endParaRPr lang="en-US" sz="1600" dirty="0">
              <a:solidFill>
                <a:schemeClr val="bg1"/>
              </a:solidFill>
            </a:endParaRPr>
          </a:p>
          <a:p>
            <a:pPr marL="0" indent="0">
              <a:lnSpc>
                <a:spcPct val="200000"/>
              </a:lnSpc>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Collections</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Generic</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Text</a:t>
            </a:r>
            <a:r>
              <a:rPr lang="en-US" sz="1000" dirty="0">
                <a:solidFill>
                  <a:srgbClr val="BBBBBB"/>
                </a:solidFill>
                <a:latin typeface="Consolas" panose="020B0609020204030204" pitchFamily="49" charset="0"/>
              </a:rPr>
              <a:t>;</a:t>
            </a:r>
          </a:p>
          <a:p>
            <a:pPr marL="0" indent="0">
              <a:spcBef>
                <a:spcPts val="0"/>
              </a:spcBef>
              <a:buNone/>
            </a:pPr>
            <a:br>
              <a:rPr lang="en-US" sz="1000" dirty="0">
                <a:solidFill>
                  <a:srgbClr val="BBBBBB"/>
                </a:solidFill>
                <a:latin typeface="Consolas" panose="020B0609020204030204" pitchFamily="49" charset="0"/>
              </a:rPr>
            </a:br>
            <a:r>
              <a:rPr lang="en-US" sz="1000" dirty="0">
                <a:solidFill>
                  <a:srgbClr val="859900"/>
                </a:solidFill>
                <a:latin typeface="Consolas" panose="020B0609020204030204" pitchFamily="49" charset="0"/>
              </a:rPr>
              <a:t>namespace</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ConsoleApplication1</a:t>
            </a:r>
            <a:endParaRPr lang="en-US" sz="1000" dirty="0">
              <a:solidFill>
                <a:srgbClr val="BBBBBB"/>
              </a:solidFill>
              <a:latin typeface="Consolas" panose="020B0609020204030204" pitchFamily="49" charset="0"/>
            </a:endParaRPr>
          </a:p>
          <a:p>
            <a:pPr marL="0" indent="0">
              <a:spcBef>
                <a:spcPts val="0"/>
              </a:spcBef>
              <a:buNone/>
            </a:pP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   class</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HelloWorld</a:t>
            </a:r>
            <a:endParaRPr lang="en-US" sz="1000" dirty="0">
              <a:solidFill>
                <a:srgbClr val="BBBBBB"/>
              </a:solidFill>
              <a:latin typeface="Consolas" panose="020B0609020204030204" pitchFamily="49" charset="0"/>
            </a:endParaRP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b="1" dirty="0">
                <a:solidFill>
                  <a:srgbClr val="93A1A1"/>
                </a:solidFill>
                <a:latin typeface="Consolas" panose="020B0609020204030204" pitchFamily="49" charset="0"/>
              </a:rPr>
              <a:t>      String</a:t>
            </a:r>
            <a:r>
              <a:rPr lang="en-US" sz="1000" dirty="0">
                <a:solidFill>
                  <a:srgbClr val="BBBBBB"/>
                </a:solidFill>
                <a:latin typeface="Consolas" panose="020B0609020204030204" pitchFamily="49" charset="0"/>
              </a:rPr>
              <a:t> myString </a:t>
            </a:r>
            <a:r>
              <a:rPr lang="en-US" sz="1000" dirty="0">
                <a:solidFill>
                  <a:srgbClr val="859900"/>
                </a:solidFill>
                <a:latin typeface="Consolas" panose="020B0609020204030204" pitchFamily="49" charset="0"/>
              </a:rPr>
              <a:t>=</a:t>
            </a:r>
            <a:r>
              <a:rPr lang="en-US" sz="1000" dirty="0">
                <a:solidFill>
                  <a:srgbClr val="BBBBBB"/>
                </a:solidFill>
                <a:latin typeface="Consolas" panose="020B0609020204030204" pitchFamily="49" charset="0"/>
              </a:rPr>
              <a:t> </a:t>
            </a:r>
            <a:r>
              <a:rPr lang="en-US" sz="1000" dirty="0">
                <a:solidFill>
                  <a:srgbClr val="2AA198"/>
                </a:solidFill>
                <a:latin typeface="Consolas" panose="020B0609020204030204" pitchFamily="49" charset="0"/>
              </a:rPr>
              <a:t>"Hello, world!"</a:t>
            </a:r>
            <a:r>
              <a:rPr lang="en-US" sz="1000" dirty="0">
                <a:solidFill>
                  <a:srgbClr val="BBBBBB"/>
                </a:solidFill>
                <a:latin typeface="Consolas" panose="020B0609020204030204" pitchFamily="49" charset="0"/>
              </a:rPr>
              <a:t>;  </a:t>
            </a:r>
          </a:p>
          <a:p>
            <a:pPr marL="0" indent="0">
              <a:spcBef>
                <a:spcPts val="0"/>
              </a:spcBef>
              <a:buNone/>
            </a:pPr>
            <a:r>
              <a:rPr lang="en-US" sz="1000" b="1" dirty="0">
                <a:solidFill>
                  <a:srgbClr val="93A1A1"/>
                </a:solidFill>
                <a:latin typeface="Consolas" panose="020B0609020204030204" pitchFamily="49" charset="0"/>
              </a:rPr>
              <a:t>      static</a:t>
            </a:r>
            <a:r>
              <a:rPr lang="en-US" sz="1000" dirty="0">
                <a:solidFill>
                  <a:srgbClr val="BBBBBB"/>
                </a:solidFill>
                <a:latin typeface="Consolas" panose="020B0609020204030204" pitchFamily="49" charset="0"/>
              </a:rPr>
              <a:t> </a:t>
            </a:r>
            <a:r>
              <a:rPr lang="en-US" sz="1000" dirty="0">
                <a:solidFill>
                  <a:srgbClr val="859900"/>
                </a:solidFill>
                <a:latin typeface="Consolas" panose="020B0609020204030204" pitchFamily="49" charset="0"/>
              </a:rPr>
              <a:t>void</a:t>
            </a:r>
            <a:r>
              <a:rPr lang="en-US" sz="1000" dirty="0">
                <a:solidFill>
                  <a:srgbClr val="BBBBBB"/>
                </a:solidFill>
                <a:latin typeface="Consolas" panose="020B0609020204030204" pitchFamily="49" charset="0"/>
              </a:rPr>
              <a:t> </a:t>
            </a:r>
            <a:r>
              <a:rPr lang="en-US" sz="1000" dirty="0">
                <a:solidFill>
                  <a:srgbClr val="268BD2"/>
                </a:solidFill>
                <a:latin typeface="Consolas" panose="020B0609020204030204" pitchFamily="49" charset="0"/>
              </a:rPr>
              <a:t>Main</a:t>
            </a:r>
            <a:r>
              <a:rPr lang="en-US" sz="1000" dirty="0">
                <a:solidFill>
                  <a:srgbClr val="BBBBBB"/>
                </a:solidFill>
                <a:latin typeface="Consolas" panose="020B0609020204030204" pitchFamily="49" charset="0"/>
              </a:rPr>
              <a:t>(</a:t>
            </a:r>
            <a:r>
              <a:rPr lang="en-US" sz="1000" dirty="0">
                <a:solidFill>
                  <a:srgbClr val="859900"/>
                </a:solidFill>
                <a:latin typeface="Consolas" panose="020B0609020204030204" pitchFamily="49" charset="0"/>
              </a:rPr>
              <a:t>string</a:t>
            </a:r>
            <a:r>
              <a:rPr lang="en-US" sz="1000" dirty="0">
                <a:solidFill>
                  <a:srgbClr val="BBBBBB"/>
                </a:solidFill>
                <a:latin typeface="Consolas" panose="020B0609020204030204" pitchFamily="49" charset="0"/>
              </a:rPr>
              <a:t>[] args)</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268BD2"/>
                </a:solidFill>
                <a:latin typeface="Consolas" panose="020B0609020204030204" pitchFamily="49" charset="0"/>
              </a:rPr>
              <a:t>         Console</a:t>
            </a:r>
            <a:r>
              <a:rPr lang="en-US" sz="1000" dirty="0">
                <a:solidFill>
                  <a:srgbClr val="BBBBBB"/>
                </a:solidFill>
                <a:latin typeface="Consolas" panose="020B0609020204030204" pitchFamily="49" charset="0"/>
              </a:rPr>
              <a:t>.</a:t>
            </a:r>
            <a:r>
              <a:rPr lang="en-US" sz="1000" dirty="0">
                <a:solidFill>
                  <a:srgbClr val="268BD2"/>
                </a:solidFill>
                <a:latin typeface="Consolas" panose="020B0609020204030204" pitchFamily="49" charset="0"/>
              </a:rPr>
              <a:t>WriteLine</a:t>
            </a:r>
            <a:r>
              <a:rPr lang="en-US" sz="1000" dirty="0">
                <a:solidFill>
                  <a:srgbClr val="BBBBBB"/>
                </a:solidFill>
                <a:latin typeface="Consolas" panose="020B0609020204030204" pitchFamily="49" charset="0"/>
              </a:rPr>
              <a:t>(</a:t>
            </a:r>
            <a:r>
              <a:rPr lang="en-US" sz="1000" dirty="0">
                <a:solidFill>
                  <a:srgbClr val="268BD2"/>
                </a:solidFill>
                <a:latin typeface="Consolas" panose="020B0609020204030204" pitchFamily="49" charset="0"/>
              </a:rPr>
              <a:t>myString</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BBBBBB"/>
                </a:solidFill>
                <a:latin typeface="Consolas" panose="020B0609020204030204" pitchFamily="49" charset="0"/>
              </a:rPr>
              <a:t>}</a:t>
            </a:r>
          </a:p>
          <a:p>
            <a:pPr marL="0" indent="0">
              <a:buNone/>
            </a:pPr>
            <a:endParaRPr lang="en-US" dirty="0"/>
          </a:p>
          <a:p>
            <a:pPr marL="0" indent="0">
              <a:buNone/>
            </a:pPr>
            <a:endParaRPr lang="en-US" sz="1800" dirty="0"/>
          </a:p>
          <a:p>
            <a:pPr marL="0" indent="0">
              <a:buNone/>
            </a:pPr>
            <a:r>
              <a:rPr lang="en-US" sz="1800" dirty="0">
                <a:solidFill>
                  <a:schemeClr val="bg1"/>
                </a:solidFill>
              </a:rPr>
              <a:t>X86 Assembly</a:t>
            </a:r>
          </a:p>
          <a:p>
            <a:pPr marL="0" indent="0">
              <a:spcBef>
                <a:spcPts val="0"/>
              </a:spcBef>
              <a:buNone/>
            </a:pPr>
            <a:r>
              <a:rPr lang="en-US" sz="900" dirty="0">
                <a:solidFill>
                  <a:srgbClr val="BBBBBB"/>
                </a:solidFill>
                <a:latin typeface="Consolas" panose="020B0609020204030204" pitchFamily="49" charset="0"/>
              </a:rPr>
              <a:t>.</a:t>
            </a:r>
            <a:r>
              <a:rPr lang="en-US" sz="900" dirty="0">
                <a:solidFill>
                  <a:srgbClr val="D33682"/>
                </a:solidFill>
                <a:latin typeface="Consolas" panose="020B0609020204030204" pitchFamily="49" charset="0"/>
              </a:rPr>
              <a:t>486</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.model flat, stdcall</a:t>
            </a:r>
          </a:p>
          <a:p>
            <a:pPr marL="0" indent="0">
              <a:spcBef>
                <a:spcPts val="0"/>
              </a:spcBef>
              <a:buNone/>
            </a:pPr>
            <a:r>
              <a:rPr lang="en-US" sz="900" dirty="0">
                <a:solidFill>
                  <a:srgbClr val="BBBBBB"/>
                </a:solidFill>
                <a:latin typeface="Consolas" panose="020B0609020204030204" pitchFamily="49" charset="0"/>
              </a:rPr>
              <a:t>   .stack </a:t>
            </a:r>
            <a:r>
              <a:rPr lang="en-US" sz="900" dirty="0">
                <a:solidFill>
                  <a:srgbClr val="D33682"/>
                </a:solidFill>
                <a:latin typeface="Consolas" panose="020B0609020204030204" pitchFamily="49" charset="0"/>
              </a:rPr>
              <a:t>100h</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option casemap :none</a:t>
            </a:r>
          </a:p>
          <a:p>
            <a:pPr marL="0" indent="0">
              <a:spcBef>
                <a:spcPts val="0"/>
              </a:spcBef>
              <a:buNone/>
            </a:pPr>
            <a:br>
              <a:rPr lang="en-US" sz="900" dirty="0">
                <a:solidFill>
                  <a:srgbClr val="BBBBBB"/>
                </a:solidFill>
                <a:latin typeface="Consolas" panose="020B0609020204030204" pitchFamily="49" charset="0"/>
              </a:rPr>
            </a:br>
            <a:r>
              <a:rPr lang="en-US" sz="900" dirty="0">
                <a:solidFill>
                  <a:srgbClr val="BBBBBB"/>
                </a:solidFill>
                <a:latin typeface="Consolas" panose="020B0609020204030204" pitchFamily="49" charset="0"/>
              </a:rPr>
              <a:t>   ExitProcess PROTO Near32 stdcall, dwExitCode:</a:t>
            </a:r>
            <a:r>
              <a:rPr lang="en-US" sz="900" dirty="0">
                <a:solidFill>
                  <a:srgbClr val="859900"/>
                </a:solidFill>
                <a:latin typeface="Consolas" panose="020B0609020204030204" pitchFamily="49" charset="0"/>
              </a:rPr>
              <a:t>dword</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putch PROTO Near32 stdcall, bChar:</a:t>
            </a:r>
            <a:r>
              <a:rPr lang="en-US" sz="900" dirty="0">
                <a:solidFill>
                  <a:srgbClr val="859900"/>
                </a:solidFill>
                <a:latin typeface="Consolas" panose="020B0609020204030204" pitchFamily="49" charset="0"/>
              </a:rPr>
              <a:t>byte</a:t>
            </a:r>
            <a:r>
              <a:rPr lang="en-US" sz="900" i="1" dirty="0">
                <a:solidFill>
                  <a:srgbClr val="657B83"/>
                </a:solidFill>
                <a:latin typeface="Consolas" panose="020B0609020204030204" pitchFamily="49" charset="0"/>
              </a:rPr>
              <a:t>; </a:t>
            </a:r>
            <a:br>
              <a:rPr lang="en-US" sz="900" dirty="0">
                <a:solidFill>
                  <a:srgbClr val="BBBBBB"/>
                </a:solidFill>
                <a:latin typeface="Consolas" panose="020B0609020204030204" pitchFamily="49" charset="0"/>
              </a:rPr>
            </a:br>
            <a:r>
              <a:rPr lang="en-US" sz="900" dirty="0">
                <a:solidFill>
                  <a:srgbClr val="BBBBBB"/>
                </a:solidFill>
                <a:latin typeface="Consolas" panose="020B0609020204030204" pitchFamily="49" charset="0"/>
              </a:rPr>
              <a:t>.data</a:t>
            </a:r>
          </a:p>
          <a:p>
            <a:pPr marL="0" indent="0">
              <a:spcBef>
                <a:spcPts val="0"/>
              </a:spcBef>
              <a:buNone/>
            </a:pPr>
            <a:r>
              <a:rPr lang="en-US" sz="900" dirty="0">
                <a:solidFill>
                  <a:srgbClr val="BBBBBB"/>
                </a:solidFill>
                <a:latin typeface="Consolas" panose="020B0609020204030204" pitchFamily="49" charset="0"/>
              </a:rPr>
              <a:t>   strMyString </a:t>
            </a:r>
            <a:r>
              <a:rPr lang="en-US" sz="900" dirty="0">
                <a:solidFill>
                  <a:srgbClr val="859900"/>
                </a:solidFill>
                <a:latin typeface="Consolas" panose="020B0609020204030204" pitchFamily="49" charset="0"/>
              </a:rPr>
              <a:t>byte</a:t>
            </a:r>
            <a:r>
              <a:rPr lang="en-US" sz="900" dirty="0">
                <a:solidFill>
                  <a:srgbClr val="BBBBBB"/>
                </a:solidFill>
                <a:latin typeface="Consolas" panose="020B0609020204030204" pitchFamily="49" charset="0"/>
              </a:rPr>
              <a:t> "Hello World",</a:t>
            </a:r>
            <a:r>
              <a:rPr lang="en-US" sz="900" dirty="0">
                <a:solidFill>
                  <a:srgbClr val="D33682"/>
                </a:solidFill>
                <a:latin typeface="Consolas" panose="020B0609020204030204" pitchFamily="49" charset="0"/>
              </a:rPr>
              <a:t>0</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.code</a:t>
            </a:r>
          </a:p>
          <a:p>
            <a:pPr marL="0" indent="0">
              <a:spcBef>
                <a:spcPts val="0"/>
              </a:spcBef>
              <a:buNone/>
            </a:pPr>
            <a:r>
              <a:rPr lang="en-US" sz="900" dirty="0">
                <a:solidFill>
                  <a:srgbClr val="BBBBBB"/>
                </a:solidFill>
                <a:latin typeface="Consolas" panose="020B0609020204030204" pitchFamily="49" charset="0"/>
              </a:rPr>
              <a:t>main PROC</a:t>
            </a:r>
          </a:p>
          <a:p>
            <a:pPr marL="0" indent="0">
              <a:spcBef>
                <a:spcPts val="0"/>
              </a:spcBef>
              <a:buNone/>
            </a:pPr>
            <a:r>
              <a:rPr lang="en-US" sz="900" dirty="0">
                <a:solidFill>
                  <a:srgbClr val="859900"/>
                </a:solidFill>
                <a:latin typeface="Consolas" panose="020B0609020204030204" pitchFamily="49" charset="0"/>
              </a:rPr>
              <a:t>   mov</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ecx</a:t>
            </a:r>
            <a:r>
              <a:rPr lang="en-US" sz="900" dirty="0">
                <a:solidFill>
                  <a:srgbClr val="BBBBBB"/>
                </a:solidFill>
                <a:latin typeface="Consolas" panose="020B0609020204030204" pitchFamily="49" charset="0"/>
              </a:rPr>
              <a:t>, LENGTHOF strMyString</a:t>
            </a:r>
          </a:p>
          <a:p>
            <a:pPr marL="0" indent="0">
              <a:spcBef>
                <a:spcPts val="0"/>
              </a:spcBef>
              <a:buNone/>
            </a:pPr>
            <a:r>
              <a:rPr lang="en-US" sz="900" dirty="0">
                <a:solidFill>
                  <a:srgbClr val="859900"/>
                </a:solidFill>
                <a:latin typeface="Consolas" panose="020B0609020204030204" pitchFamily="49" charset="0"/>
              </a:rPr>
              <a:t>   mov</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esi</a:t>
            </a:r>
            <a:r>
              <a:rPr lang="en-US" sz="900" dirty="0">
                <a:solidFill>
                  <a:srgbClr val="BBBBBB"/>
                </a:solidFill>
                <a:latin typeface="Consolas" panose="020B0609020204030204" pitchFamily="49" charset="0"/>
              </a:rPr>
              <a:t>, OFFSET strMyString</a:t>
            </a:r>
          </a:p>
          <a:p>
            <a:pPr marL="0" indent="0">
              <a:spcBef>
                <a:spcPts val="0"/>
              </a:spcBef>
              <a:buNone/>
            </a:pPr>
            <a:r>
              <a:rPr lang="en-US" sz="900" dirty="0">
                <a:solidFill>
                  <a:srgbClr val="268BD2"/>
                </a:solidFill>
                <a:latin typeface="Consolas" panose="020B0609020204030204" pitchFamily="49" charset="0"/>
              </a:rPr>
              <a:t>L1:</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invoke putch, </a:t>
            </a:r>
            <a:r>
              <a:rPr lang="en-US" sz="900" dirty="0">
                <a:solidFill>
                  <a:srgbClr val="859900"/>
                </a:solidFill>
                <a:latin typeface="Consolas" panose="020B0609020204030204" pitchFamily="49" charset="0"/>
              </a:rPr>
              <a:t>byte</a:t>
            </a:r>
            <a:r>
              <a:rPr lang="en-US" sz="900" dirty="0">
                <a:solidFill>
                  <a:srgbClr val="BBBBBB"/>
                </a:solidFill>
                <a:latin typeface="Consolas" panose="020B0609020204030204" pitchFamily="49" charset="0"/>
              </a:rPr>
              <a:t> PTR </a:t>
            </a:r>
            <a:r>
              <a:rPr lang="en-US" sz="900" dirty="0">
                <a:solidFill>
                  <a:srgbClr val="B58900"/>
                </a:solidFill>
                <a:latin typeface="Consolas" panose="020B0609020204030204" pitchFamily="49" charset="0"/>
              </a:rPr>
              <a:t>esi</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859900"/>
                </a:solidFill>
                <a:latin typeface="Consolas" panose="020B0609020204030204" pitchFamily="49" charset="0"/>
              </a:rPr>
              <a:t>   inc</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esi</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859900"/>
                </a:solidFill>
                <a:latin typeface="Consolas" panose="020B0609020204030204" pitchFamily="49" charset="0"/>
              </a:rPr>
              <a:t>   loop</a:t>
            </a:r>
            <a:r>
              <a:rPr lang="en-US" sz="900" dirty="0">
                <a:solidFill>
                  <a:srgbClr val="BBBBBB"/>
                </a:solidFill>
                <a:latin typeface="Consolas" panose="020B0609020204030204" pitchFamily="49" charset="0"/>
              </a:rPr>
              <a:t> L1</a:t>
            </a:r>
          </a:p>
          <a:p>
            <a:pPr marL="0" indent="0">
              <a:spcBef>
                <a:spcPts val="0"/>
              </a:spcBef>
              <a:buNone/>
            </a:pPr>
            <a:r>
              <a:rPr lang="en-US" sz="900" dirty="0">
                <a:solidFill>
                  <a:srgbClr val="BBBBBB"/>
                </a:solidFill>
                <a:latin typeface="Consolas" panose="020B0609020204030204" pitchFamily="49" charset="0"/>
              </a:rPr>
              <a:t>   invoke ExitProcess,</a:t>
            </a:r>
            <a:r>
              <a:rPr lang="en-US" sz="900" dirty="0">
                <a:solidFill>
                  <a:srgbClr val="D33682"/>
                </a:solidFill>
                <a:latin typeface="Consolas" panose="020B0609020204030204" pitchFamily="49" charset="0"/>
              </a:rPr>
              <a:t>0</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main ENDP</a:t>
            </a:r>
          </a:p>
          <a:p>
            <a:pPr marL="0" indent="0">
              <a:spcBef>
                <a:spcPts val="0"/>
              </a:spcBef>
              <a:buNone/>
            </a:pPr>
            <a:r>
              <a:rPr lang="en-US" sz="9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584722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solidFill>
                  <a:schemeClr val="bg1"/>
                </a:solidFill>
              </a:rPr>
              <a:t>Hello World</a:t>
            </a:r>
          </a:p>
          <a:p>
            <a:pPr marL="0" indent="0">
              <a:buNone/>
            </a:pPr>
            <a:r>
              <a:rPr lang="en-US" sz="1800" dirty="0">
                <a:solidFill>
                  <a:schemeClr val="bg1"/>
                </a:solidFill>
              </a:rPr>
              <a:t>JavaScript</a:t>
            </a:r>
            <a:endParaRPr lang="en-US" sz="1600" dirty="0">
              <a:solidFill>
                <a:schemeClr val="bg1"/>
              </a:solidFill>
            </a:endParaRPr>
          </a:p>
          <a:p>
            <a:pPr marL="0" indent="0">
              <a:buNone/>
            </a:pP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r>
              <a:rPr lang="en-US" sz="1200" dirty="0">
                <a:solidFill>
                  <a:srgbClr val="BBBBBB"/>
                </a:solidFill>
                <a:latin typeface="Consolas" panose="020B0609020204030204" pitchFamily="49" charset="0"/>
              </a:rPr>
              <a:t>;</a:t>
            </a:r>
          </a:p>
          <a:p>
            <a:pPr marL="0" indent="0">
              <a:spcBef>
                <a:spcPts val="0"/>
              </a:spcBef>
              <a:buNone/>
            </a:pPr>
            <a:r>
              <a:rPr lang="en-US" sz="1200" dirty="0">
                <a:solidFill>
                  <a:srgbClr val="859900"/>
                </a:solidFill>
                <a:latin typeface="Consolas" panose="020B0609020204030204" pitchFamily="49" charset="0"/>
              </a:rPr>
              <a:t>console</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log</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a:t>
            </a:r>
          </a:p>
          <a:p>
            <a:pPr marL="0" indent="0">
              <a:buNone/>
            </a:pPr>
            <a:endParaRPr lang="en-US" sz="1200" dirty="0">
              <a:solidFill>
                <a:srgbClr val="BBBBBB"/>
              </a:solidFill>
              <a:latin typeface="Consolas" panose="020B0609020204030204" pitchFamily="49" charset="0"/>
            </a:endParaRPr>
          </a:p>
          <a:p>
            <a:pPr marL="0" indent="0">
              <a:buNone/>
            </a:pPr>
            <a:endParaRPr lang="en-US" sz="1200" dirty="0">
              <a:solidFill>
                <a:srgbClr val="BBBBBB"/>
              </a:solidFill>
              <a:latin typeface="Consolas" panose="020B0609020204030204" pitchFamily="49" charset="0"/>
            </a:endParaRPr>
          </a:p>
          <a:p>
            <a:pPr marL="0" indent="0">
              <a:buNone/>
            </a:pPr>
            <a:endParaRPr lang="en-US" sz="1400" dirty="0"/>
          </a:p>
          <a:p>
            <a:pPr marL="0" indent="0">
              <a:buNone/>
            </a:pPr>
            <a:endParaRPr lang="en-US" dirty="0"/>
          </a:p>
          <a:p>
            <a:pPr marL="0" indent="0">
              <a:buNone/>
            </a:pPr>
            <a:r>
              <a:rPr lang="en-US" sz="1800" dirty="0">
                <a:solidFill>
                  <a:schemeClr val="bg1"/>
                </a:solidFill>
              </a:rPr>
              <a:t>Python</a:t>
            </a:r>
          </a:p>
          <a:p>
            <a:pPr marL="0" indent="0">
              <a:buNone/>
            </a:pPr>
            <a:r>
              <a:rPr lang="en-US" sz="1200" dirty="0">
                <a:solidFill>
                  <a:srgbClr val="BBBBBB"/>
                </a:solidFill>
                <a:latin typeface="Consolas" panose="020B0609020204030204" pitchFamily="49" charset="0"/>
              </a:rPr>
              <a:t>myString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endParaRPr lang="en-US" sz="1200" dirty="0">
              <a:solidFill>
                <a:srgbClr val="BBBBBB"/>
              </a:solidFill>
              <a:latin typeface="Consolas" panose="020B0609020204030204" pitchFamily="49" charset="0"/>
            </a:endParaRPr>
          </a:p>
          <a:p>
            <a:pPr marL="0" indent="0">
              <a:spcBef>
                <a:spcPts val="0"/>
              </a:spcBef>
              <a:buNone/>
            </a:pPr>
            <a:r>
              <a:rPr lang="en-US" sz="1200" dirty="0">
                <a:solidFill>
                  <a:srgbClr val="268BD2"/>
                </a:solidFill>
                <a:latin typeface="Consolas" panose="020B0609020204030204" pitchFamily="49" charset="0"/>
              </a:rPr>
              <a:t>print</a:t>
            </a:r>
            <a:r>
              <a:rPr lang="en-US" sz="1200" dirty="0">
                <a:solidFill>
                  <a:srgbClr val="BBBBBB"/>
                </a:solidFill>
                <a:latin typeface="Consolas" panose="020B0609020204030204" pitchFamily="49" charset="0"/>
              </a:rPr>
              <a:t>(myString)</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369332"/>
          </a:xfrm>
          <a:prstGeom prst="rect">
            <a:avLst/>
          </a:prstGeom>
          <a:noFill/>
        </p:spPr>
        <p:txBody>
          <a:bodyPr wrap="square" rtlCol="0">
            <a:spAutoFit/>
          </a:bodyPr>
          <a:lstStyle/>
          <a:p>
            <a:r>
              <a:rPr lang="en-US" dirty="0">
                <a:solidFill>
                  <a:schemeClr val="bg1"/>
                </a:solidFill>
              </a:rPr>
              <a:t>Notice how different languages can look very different even when they are doing the same task.</a:t>
            </a:r>
          </a:p>
        </p:txBody>
      </p:sp>
    </p:spTree>
    <p:extLst>
      <p:ext uri="{BB962C8B-B14F-4D97-AF65-F5344CB8AC3E}">
        <p14:creationId xmlns:p14="http://schemas.microsoft.com/office/powerpoint/2010/main" val="378845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A0746-262B-2240-8D59-AF96300FF7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17998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59F5-C7DE-4213-873A-8F8F10D5F58A}"/>
              </a:ext>
            </a:extLst>
          </p:cNvPr>
          <p:cNvSpPr>
            <a:spLocks noGrp="1"/>
          </p:cNvSpPr>
          <p:nvPr>
            <p:ph type="title"/>
          </p:nvPr>
        </p:nvSpPr>
        <p:spPr>
          <a:xfrm>
            <a:off x="1141413" y="618518"/>
            <a:ext cx="9905998" cy="1478570"/>
          </a:xfrm>
        </p:spPr>
        <p:txBody>
          <a:bodyPr/>
          <a:lstStyle/>
          <a:p>
            <a:r>
              <a:rPr lang="en-US"/>
              <a:t>Programming Language Types </a:t>
            </a:r>
            <a:endParaRPr lang="en-US" dirty="0"/>
          </a:p>
        </p:txBody>
      </p:sp>
      <p:sp>
        <p:nvSpPr>
          <p:cNvPr id="3" name="Content Placeholder 2">
            <a:extLst>
              <a:ext uri="{FF2B5EF4-FFF2-40B4-BE49-F238E27FC236}">
                <a16:creationId xmlns:a16="http://schemas.microsoft.com/office/drawing/2014/main" id="{92A1F7E2-79BC-4855-8DAC-C951C092CEA5}"/>
              </a:ext>
            </a:extLst>
          </p:cNvPr>
          <p:cNvSpPr>
            <a:spLocks noGrp="1"/>
          </p:cNvSpPr>
          <p:nvPr>
            <p:ph idx="1"/>
          </p:nvPr>
        </p:nvSpPr>
        <p:spPr>
          <a:xfrm>
            <a:off x="1141412" y="2249487"/>
            <a:ext cx="9905999" cy="3541714"/>
          </a:xfrm>
        </p:spPr>
        <p:txBody>
          <a:bodyPr/>
          <a:lstStyle/>
          <a:p>
            <a:pPr marL="0" indent="0">
              <a:buNone/>
            </a:pPr>
            <a:r>
              <a:rPr lang="en-US" dirty="0"/>
              <a:t>Languages can be split into a three different levels..</a:t>
            </a:r>
          </a:p>
          <a:p>
            <a:r>
              <a:rPr lang="en-US" dirty="0"/>
              <a:t>High-Level	(ex. Python, Ruby, JavaScript, Java, SQL)</a:t>
            </a:r>
          </a:p>
          <a:p>
            <a:r>
              <a:rPr lang="en-US" dirty="0"/>
              <a:t>C-Level 	(ex. C, C++, Rust)</a:t>
            </a:r>
          </a:p>
          <a:p>
            <a:r>
              <a:rPr lang="en-US" dirty="0"/>
              <a:t>Low-Level	(x86 Assembly, Machine Language)</a:t>
            </a:r>
          </a:p>
          <a:p>
            <a:pPr marL="0" indent="0">
              <a:buNone/>
            </a:pPr>
            <a:endParaRPr lang="en-US" dirty="0"/>
          </a:p>
        </p:txBody>
      </p:sp>
    </p:spTree>
    <p:extLst>
      <p:ext uri="{BB962C8B-B14F-4D97-AF65-F5344CB8AC3E}">
        <p14:creationId xmlns:p14="http://schemas.microsoft.com/office/powerpoint/2010/main" val="168277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A5B4-5FC4-EE42-912D-C5303E0CF6AF}"/>
              </a:ext>
            </a:extLst>
          </p:cNvPr>
          <p:cNvSpPr>
            <a:spLocks noGrp="1"/>
          </p:cNvSpPr>
          <p:nvPr>
            <p:ph type="title"/>
          </p:nvPr>
        </p:nvSpPr>
        <p:spPr/>
        <p:txBody>
          <a:bodyPr/>
          <a:lstStyle/>
          <a:p>
            <a:r>
              <a:rPr lang="en-US" dirty="0"/>
              <a:t>And why you?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5AC408B4-8201-0349-BBAC-EC4026094BFB}"/>
              </a:ext>
            </a:extLst>
          </p:cNvPr>
          <p:cNvSpPr>
            <a:spLocks noGrp="1"/>
          </p:cNvSpPr>
          <p:nvPr>
            <p:ph idx="1"/>
          </p:nvPr>
        </p:nvSpPr>
        <p:spPr/>
        <p:txBody>
          <a:bodyPr/>
          <a:lstStyle/>
          <a:p>
            <a:r>
              <a:rPr lang="en-US" dirty="0"/>
              <a:t>Bobby A.</a:t>
            </a:r>
          </a:p>
          <a:p>
            <a:r>
              <a:rPr lang="en-US" dirty="0"/>
              <a:t>Charles B.</a:t>
            </a:r>
          </a:p>
          <a:p>
            <a:r>
              <a:rPr lang="en-US" dirty="0"/>
              <a:t>Daniel C.</a:t>
            </a:r>
          </a:p>
          <a:p>
            <a:r>
              <a:rPr lang="en-US" dirty="0"/>
              <a:t>Sam D.</a:t>
            </a:r>
          </a:p>
          <a:p>
            <a:r>
              <a:rPr lang="en-US" dirty="0"/>
              <a:t>Tyson E.</a:t>
            </a:r>
          </a:p>
          <a:p>
            <a:r>
              <a:rPr lang="en-US" dirty="0"/>
              <a:t>Alexander F.</a:t>
            </a:r>
          </a:p>
          <a:p>
            <a:r>
              <a:rPr lang="en-US" dirty="0" err="1"/>
              <a:t>Arijeet</a:t>
            </a:r>
            <a:r>
              <a:rPr lang="en-US" dirty="0"/>
              <a:t> G.</a:t>
            </a:r>
          </a:p>
        </p:txBody>
      </p:sp>
    </p:spTree>
    <p:extLst>
      <p:ext uri="{BB962C8B-B14F-4D97-AF65-F5344CB8AC3E}">
        <p14:creationId xmlns:p14="http://schemas.microsoft.com/office/powerpoint/2010/main" val="239136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id="{72842108-846A-44A0-BA7E-505DE8F72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31F327-3045-4537-8198-2B251FC5A5A6}"/>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84AD1A1C-BDE9-4908-87EC-D5E5AB40BD52}"/>
              </a:ext>
            </a:extLst>
          </p:cNvPr>
          <p:cNvSpPr>
            <a:spLocks noGrp="1"/>
          </p:cNvSpPr>
          <p:nvPr>
            <p:ph idx="1"/>
          </p:nvPr>
        </p:nvSpPr>
        <p:spPr>
          <a:xfrm>
            <a:off x="6336727" y="2249486"/>
            <a:ext cx="4710683" cy="4365917"/>
          </a:xfrm>
        </p:spPr>
        <p:txBody>
          <a:bodyPr>
            <a:noAutofit/>
          </a:bodyPr>
          <a:lstStyle/>
          <a:p>
            <a:pPr marL="0" indent="0">
              <a:lnSpc>
                <a:spcPct val="110000"/>
              </a:lnSpc>
              <a:buNone/>
            </a:pPr>
            <a:r>
              <a:rPr lang="en-US" sz="1200" dirty="0"/>
              <a:t>Why would you use a High-Level, Low-Level or C-Level language?</a:t>
            </a:r>
          </a:p>
          <a:p>
            <a:pPr>
              <a:lnSpc>
                <a:spcPct val="110000"/>
              </a:lnSpc>
            </a:pPr>
            <a:r>
              <a:rPr lang="en-US" sz="1200" dirty="0"/>
              <a:t>Low Level</a:t>
            </a:r>
          </a:p>
          <a:p>
            <a:pPr lvl="1">
              <a:lnSpc>
                <a:spcPct val="110000"/>
              </a:lnSpc>
            </a:pPr>
            <a:r>
              <a:rPr lang="en-US" sz="1200" dirty="0"/>
              <a:t>Pros: Fast Execution, No Overhead, Single Platform, </a:t>
            </a:r>
            <a:r>
              <a:rPr lang="en-US" sz="1200" dirty="0">
                <a:solidFill>
                  <a:schemeClr val="accent4"/>
                </a:solidFill>
              </a:rPr>
              <a:t>Compiled</a:t>
            </a:r>
          </a:p>
          <a:p>
            <a:pPr lvl="1">
              <a:lnSpc>
                <a:spcPct val="110000"/>
              </a:lnSpc>
            </a:pPr>
            <a:r>
              <a:rPr lang="en-US" sz="1200" dirty="0"/>
              <a:t>Cons: Hard to read, write, debug, and maintain</a:t>
            </a:r>
          </a:p>
          <a:p>
            <a:pPr lvl="1">
              <a:lnSpc>
                <a:spcPct val="110000"/>
              </a:lnSpc>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p>
          <a:p>
            <a:pPr>
              <a:lnSpc>
                <a:spcPct val="110000"/>
              </a:lnSpc>
            </a:pPr>
            <a:r>
              <a:rPr lang="en-US" sz="1200" dirty="0"/>
              <a:t>High-Level</a:t>
            </a:r>
          </a:p>
          <a:p>
            <a:pPr lvl="1">
              <a:lnSpc>
                <a:spcPct val="110000"/>
              </a:lnSpc>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lvl="1">
              <a:lnSpc>
                <a:spcPct val="110000"/>
              </a:lnSpc>
            </a:pPr>
            <a:r>
              <a:rPr lang="en-US" sz="1200" dirty="0"/>
              <a:t>Cons: Slower than Low-Level, not as much control over hardware </a:t>
            </a:r>
          </a:p>
          <a:p>
            <a:pPr lvl="1">
              <a:lnSpc>
                <a:spcPct val="110000"/>
              </a:lnSpc>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a:lnSpc>
                <a:spcPct val="110000"/>
              </a:lnSpc>
            </a:pPr>
            <a:r>
              <a:rPr lang="en-US" sz="1200" dirty="0"/>
              <a:t>C-Level</a:t>
            </a:r>
          </a:p>
          <a:p>
            <a:pPr lvl="1">
              <a:lnSpc>
                <a:spcPct val="110000"/>
              </a:lnSpc>
            </a:pPr>
            <a:r>
              <a:rPr lang="en-US" sz="1200" dirty="0"/>
              <a:t>Best of both worlds, </a:t>
            </a:r>
            <a:r>
              <a:rPr lang="en-US" sz="1200" dirty="0">
                <a:solidFill>
                  <a:schemeClr val="accent4"/>
                </a:solidFill>
              </a:rPr>
              <a:t>Compiled</a:t>
            </a:r>
            <a:endParaRPr lang="en-US" sz="1200" dirty="0"/>
          </a:p>
          <a:p>
            <a:pPr lvl="1">
              <a:lnSpc>
                <a:spcPct val="110000"/>
              </a:lnSpc>
            </a:pPr>
            <a:r>
              <a:rPr lang="en-US" sz="1200" dirty="0"/>
              <a:t>Good control over hardware with ease of writing.  </a:t>
            </a:r>
          </a:p>
          <a:p>
            <a:pPr lvl="1">
              <a:lnSpc>
                <a:spcPct val="110000"/>
              </a:lnSpc>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p:txBody>
      </p:sp>
      <p:sp>
        <p:nvSpPr>
          <p:cNvPr id="5" name="TextBox 4">
            <a:extLst>
              <a:ext uri="{FF2B5EF4-FFF2-40B4-BE49-F238E27FC236}">
                <a16:creationId xmlns:a16="http://schemas.microsoft.com/office/drawing/2014/main" id="{501D853D-BCEA-4752-993D-AE18F4AEE0EE}"/>
              </a:ext>
            </a:extLst>
          </p:cNvPr>
          <p:cNvSpPr txBox="1"/>
          <p:nvPr/>
        </p:nvSpPr>
        <p:spPr>
          <a:xfrm>
            <a:off x="1141411" y="5495544"/>
            <a:ext cx="4710683" cy="461665"/>
          </a:xfrm>
          <a:prstGeom prst="rect">
            <a:avLst/>
          </a:prstGeom>
          <a:noFill/>
        </p:spPr>
        <p:txBody>
          <a:bodyPr wrap="square" rtlCol="0">
            <a:spAutoFit/>
          </a:bodyPr>
          <a:lstStyle/>
          <a:p>
            <a:r>
              <a:rPr lang="en-US" sz="1200" dirty="0"/>
              <a:t>Notice: Java, Python, etc. are one level higher than FORTAN, C and PASCAL</a:t>
            </a:r>
          </a:p>
        </p:txBody>
      </p:sp>
    </p:spTree>
    <p:extLst>
      <p:ext uri="{BB962C8B-B14F-4D97-AF65-F5344CB8AC3E}">
        <p14:creationId xmlns:p14="http://schemas.microsoft.com/office/powerpoint/2010/main" val="31236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7AE-2C11-44FD-8EE3-1809EB5DD515}"/>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9D6E73BE-AB81-43BE-AD9C-D65C9A0AC8DD}"/>
              </a:ext>
            </a:extLst>
          </p:cNvPr>
          <p:cNvSpPr>
            <a:spLocks noGrp="1"/>
          </p:cNvSpPr>
          <p:nvPr>
            <p:ph idx="1"/>
          </p:nvPr>
        </p:nvSpPr>
        <p:spPr>
          <a:xfrm>
            <a:off x="1141412" y="2249487"/>
            <a:ext cx="4844521" cy="3541714"/>
          </a:xfrm>
        </p:spPr>
        <p:txBody>
          <a:bodyPr anchor="ctr">
            <a:normAutofit fontScale="85000" lnSpcReduction="20000"/>
          </a:bodyPr>
          <a:lstStyle/>
          <a:p>
            <a:pPr marL="0" indent="0">
              <a:buNone/>
            </a:pPr>
            <a:r>
              <a:rPr lang="en-US" dirty="0"/>
              <a:t>This photo illiterates the difference between </a:t>
            </a:r>
            <a:r>
              <a:rPr lang="en-US" dirty="0">
                <a:solidFill>
                  <a:schemeClr val="accent4"/>
                </a:solidFill>
              </a:rPr>
              <a:t>compiled</a:t>
            </a:r>
            <a:r>
              <a:rPr lang="en-US" dirty="0"/>
              <a:t> and </a:t>
            </a:r>
            <a:r>
              <a:rPr lang="en-US" dirty="0">
                <a:solidFill>
                  <a:schemeClr val="accent4"/>
                </a:solidFill>
              </a:rPr>
              <a:t>interpreted</a:t>
            </a:r>
            <a:r>
              <a:rPr lang="en-US" dirty="0"/>
              <a:t> languages…</a:t>
            </a:r>
          </a:p>
          <a:p>
            <a:pPr marL="0" indent="0">
              <a:buNone/>
            </a:pPr>
            <a:endParaRPr lang="en-US" dirty="0"/>
          </a:p>
          <a:p>
            <a:pPr marL="0" indent="0">
              <a:buNone/>
            </a:pPr>
            <a:r>
              <a:rPr lang="en-US" dirty="0"/>
              <a:t>Use your computers to make a list of 3 </a:t>
            </a:r>
            <a:r>
              <a:rPr lang="en-US" dirty="0">
                <a:solidFill>
                  <a:schemeClr val="accent4"/>
                </a:solidFill>
              </a:rPr>
              <a:t>compiled</a:t>
            </a:r>
            <a:r>
              <a:rPr lang="en-US" dirty="0"/>
              <a:t> languages and 3 </a:t>
            </a:r>
            <a:r>
              <a:rPr lang="en-US" dirty="0">
                <a:solidFill>
                  <a:schemeClr val="accent4"/>
                </a:solidFill>
              </a:rPr>
              <a:t>interpreted</a:t>
            </a:r>
            <a:r>
              <a:rPr lang="en-US" dirty="0"/>
              <a:t> languages.</a:t>
            </a:r>
          </a:p>
          <a:p>
            <a:pPr marL="0" indent="0">
              <a:buNone/>
            </a:pPr>
            <a:endParaRPr lang="en-US" dirty="0"/>
          </a:p>
          <a:p>
            <a:pPr marL="0" indent="0">
              <a:buNone/>
            </a:pPr>
            <a:r>
              <a:rPr lang="en-US" dirty="0"/>
              <a:t>Where would you use a </a:t>
            </a:r>
            <a:r>
              <a:rPr lang="en-US" dirty="0">
                <a:solidFill>
                  <a:schemeClr val="accent4"/>
                </a:solidFill>
              </a:rPr>
              <a:t>compiled</a:t>
            </a:r>
            <a:r>
              <a:rPr lang="en-US" dirty="0"/>
              <a:t> languages vs an </a:t>
            </a:r>
            <a:r>
              <a:rPr lang="en-US" dirty="0">
                <a:solidFill>
                  <a:schemeClr val="accent4"/>
                </a:solidFill>
              </a:rPr>
              <a:t>interpreted</a:t>
            </a:r>
            <a:r>
              <a:rPr lang="en-US" dirty="0"/>
              <a:t> language?</a:t>
            </a:r>
          </a:p>
          <a:p>
            <a:pPr marL="0" indent="0">
              <a:buNone/>
            </a:pPr>
            <a:endParaRPr lang="en-US" dirty="0"/>
          </a:p>
        </p:txBody>
      </p:sp>
      <p:pic>
        <p:nvPicPr>
          <p:cNvPr id="7" name="Picture 6">
            <a:extLst>
              <a:ext uri="{FF2B5EF4-FFF2-40B4-BE49-F238E27FC236}">
                <a16:creationId xmlns:a16="http://schemas.microsoft.com/office/drawing/2014/main" id="{6CCAC228-1B8F-4D7A-84CF-F20D3C590315}"/>
              </a:ext>
            </a:extLst>
          </p:cNvPr>
          <p:cNvPicPr>
            <a:picLocks noChangeAspect="1"/>
          </p:cNvPicPr>
          <p:nvPr/>
        </p:nvPicPr>
        <p:blipFill>
          <a:blip r:embed="rId3"/>
          <a:stretch>
            <a:fillRect/>
          </a:stretch>
        </p:blipFill>
        <p:spPr>
          <a:xfrm>
            <a:off x="5857914" y="2097088"/>
            <a:ext cx="6183019" cy="3013520"/>
          </a:xfrm>
          <a:prstGeom prst="rect">
            <a:avLst/>
          </a:prstGeom>
        </p:spPr>
      </p:pic>
      <p:sp>
        <p:nvSpPr>
          <p:cNvPr id="8" name="TextBox 7">
            <a:extLst>
              <a:ext uri="{FF2B5EF4-FFF2-40B4-BE49-F238E27FC236}">
                <a16:creationId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dirty="0">
                <a:solidFill>
                  <a:schemeClr val="accent3"/>
                </a:solidFill>
              </a:rPr>
              <a:t>Done once</a:t>
            </a:r>
          </a:p>
        </p:txBody>
      </p:sp>
      <p:sp>
        <p:nvSpPr>
          <p:cNvPr id="9" name="TextBox 8">
            <a:extLst>
              <a:ext uri="{FF2B5EF4-FFF2-40B4-BE49-F238E27FC236}">
                <a16:creationId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dirty="0">
                <a:solidFill>
                  <a:schemeClr val="accent3"/>
                </a:solidFill>
              </a:rPr>
              <a:t>Done every time</a:t>
            </a:r>
          </a:p>
        </p:txBody>
      </p:sp>
      <p:sp>
        <p:nvSpPr>
          <p:cNvPr id="10" name="TextBox 9">
            <a:extLst>
              <a:ext uri="{FF2B5EF4-FFF2-40B4-BE49-F238E27FC236}">
                <a16:creationId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dirty="0">
                <a:solidFill>
                  <a:schemeClr val="accent3"/>
                </a:solidFill>
              </a:rPr>
              <a:t>Done every time</a:t>
            </a:r>
          </a:p>
        </p:txBody>
      </p:sp>
    </p:spTree>
    <p:extLst>
      <p:ext uri="{BB962C8B-B14F-4D97-AF65-F5344CB8AC3E}">
        <p14:creationId xmlns:p14="http://schemas.microsoft.com/office/powerpoint/2010/main" val="1132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F3E4C-D42B-1B47-9D05-B83F96A3CE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241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EBE-A9D4-4582-8E06-7C3551F0A6DF}"/>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5F068519-F775-41D2-9DEE-48B73AB6E6E4}"/>
              </a:ext>
            </a:extLst>
          </p:cNvPr>
          <p:cNvSpPr>
            <a:spLocks noGrp="1"/>
          </p:cNvSpPr>
          <p:nvPr>
            <p:ph idx="1"/>
          </p:nvPr>
        </p:nvSpPr>
        <p:spPr/>
        <p:txBody>
          <a:bodyPr>
            <a:normAutofit/>
          </a:bodyPr>
          <a:lstStyle/>
          <a:p>
            <a:pPr marL="0" indent="0">
              <a:buNone/>
            </a:pPr>
            <a:r>
              <a:rPr lang="en-US" dirty="0"/>
              <a:t>Our lives are filled with so many programmed devices, you many not even notice…</a:t>
            </a:r>
          </a:p>
          <a:p>
            <a:pPr marL="0" indent="0">
              <a:buNone/>
            </a:pPr>
            <a:r>
              <a:rPr lang="en-US" dirty="0"/>
              <a:t>What are somethings around your house that are programmed?</a:t>
            </a:r>
          </a:p>
          <a:p>
            <a:r>
              <a:rPr lang="en-US" dirty="0"/>
              <a:t>Smart TVs, Smart Door Bells</a:t>
            </a:r>
          </a:p>
          <a:p>
            <a:r>
              <a:rPr lang="en-US" dirty="0"/>
              <a:t>Xbox, PlayStation, Wii, Ms. Pacman</a:t>
            </a:r>
          </a:p>
          <a:p>
            <a:r>
              <a:rPr lang="en-US" dirty="0"/>
              <a:t>Microwave, Wi-Fi Router </a:t>
            </a:r>
            <a:r>
              <a:rPr lang="en-US" sz="1600" dirty="0"/>
              <a:t>(these two are the same thing)</a:t>
            </a:r>
          </a:p>
          <a:p>
            <a:r>
              <a:rPr lang="en-US" dirty="0"/>
              <a:t>Etc..</a:t>
            </a:r>
          </a:p>
          <a:p>
            <a:pPr marL="0" indent="0">
              <a:buNone/>
            </a:pPr>
            <a:r>
              <a:rPr lang="en-US" dirty="0"/>
              <a:t>What language do you think these were programmed in?</a:t>
            </a:r>
          </a:p>
        </p:txBody>
      </p:sp>
    </p:spTree>
    <p:extLst>
      <p:ext uri="{BB962C8B-B14F-4D97-AF65-F5344CB8AC3E}">
        <p14:creationId xmlns:p14="http://schemas.microsoft.com/office/powerpoint/2010/main" val="39928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7" name="Content Placeholder 6">
            <a:extLst>
              <a:ext uri="{FF2B5EF4-FFF2-40B4-BE49-F238E27FC236}">
                <a16:creationId xmlns:a16="http://schemas.microsoft.com/office/drawing/2014/main" id="{F5CE2742-ED20-F948-BC2A-AA75C0058721}"/>
              </a:ext>
            </a:extLst>
          </p:cNvPr>
          <p:cNvSpPr>
            <a:spLocks noGrp="1"/>
          </p:cNvSpPr>
          <p:nvPr>
            <p:ph idx="1"/>
          </p:nvPr>
        </p:nvSpPr>
        <p:spPr/>
        <p:txBody>
          <a:bodyPr>
            <a:normAutofit fontScale="92500"/>
          </a:bodyPr>
          <a:lstStyle/>
          <a:p>
            <a:r>
              <a:rPr lang="en-US" dirty="0"/>
              <a:t>100 Of The Most Popular Programming Languages Explained In Minutes: </a:t>
            </a:r>
            <a:r>
              <a:rPr lang="en-US" dirty="0">
                <a:hlinkClick r:id="rId2"/>
              </a:rPr>
              <a:t>https://www.whoishostingthis.com/resources/programming/</a:t>
            </a:r>
            <a:r>
              <a:rPr lang="en-US" dirty="0"/>
              <a:t> </a:t>
            </a:r>
          </a:p>
          <a:p>
            <a:r>
              <a:rPr lang="en-US" dirty="0"/>
              <a:t>Code academy: </a:t>
            </a:r>
            <a:r>
              <a:rPr lang="en-US" dirty="0">
                <a:hlinkClick r:id="rId3"/>
              </a:rPr>
              <a:t>www.codeacademy.com</a:t>
            </a:r>
            <a:endParaRPr lang="en-US" dirty="0"/>
          </a:p>
          <a:p>
            <a:r>
              <a:rPr lang="en-US" dirty="0" err="1"/>
              <a:t>Code.org</a:t>
            </a:r>
            <a:r>
              <a:rPr lang="en-US" dirty="0"/>
              <a:t>: </a:t>
            </a:r>
            <a:r>
              <a:rPr lang="en-US" dirty="0">
                <a:hlinkClick r:id="rId4"/>
              </a:rPr>
              <a:t>www.code.org</a:t>
            </a:r>
            <a:endParaRPr lang="en-US" dirty="0"/>
          </a:p>
          <a:p>
            <a:r>
              <a:rPr lang="en-US" dirty="0"/>
              <a:t>Learn Python: </a:t>
            </a:r>
            <a:r>
              <a:rPr lang="en-US" dirty="0">
                <a:hlinkClick r:id="rId5"/>
              </a:rPr>
              <a:t>www.learnpython.org</a:t>
            </a:r>
            <a:endParaRPr lang="en-US" dirty="0"/>
          </a:p>
          <a:p>
            <a:r>
              <a:rPr lang="en-US" dirty="0"/>
              <a:t>Learn C++: </a:t>
            </a:r>
            <a:r>
              <a:rPr lang="en-US" dirty="0" err="1">
                <a:hlinkClick r:id="rId6"/>
              </a:rPr>
              <a:t>www.learncpp.com</a:t>
            </a:r>
            <a:endParaRPr lang="en-US" dirty="0"/>
          </a:p>
          <a:p>
            <a:r>
              <a:rPr lang="en-US" dirty="0"/>
              <a:t>Scratch: </a:t>
            </a:r>
            <a:r>
              <a:rPr lang="en-US" dirty="0" err="1">
                <a:hlinkClick r:id="rId7"/>
              </a:rPr>
              <a:t>scratch.mit.edu</a:t>
            </a:r>
            <a:endParaRPr lang="en-US" dirty="0"/>
          </a:p>
          <a:p>
            <a:r>
              <a:rPr lang="en-US" dirty="0"/>
              <a:t>Killer PHP: </a:t>
            </a:r>
            <a:r>
              <a:rPr lang="en-US" dirty="0">
                <a:hlinkClick r:id="rId8"/>
              </a:rPr>
              <a:t>www.killerphp.com</a:t>
            </a:r>
            <a:endParaRPr lang="en-US" dirty="0"/>
          </a:p>
          <a:p>
            <a:r>
              <a:rPr lang="en-US" dirty="0"/>
              <a:t>W3 Schools: </a:t>
            </a:r>
            <a:r>
              <a:rPr lang="en-US" dirty="0">
                <a:hlinkClick r:id="rId9"/>
              </a:rPr>
              <a:t>www.w3schools.com</a:t>
            </a:r>
            <a:endParaRPr lang="en-US" dirty="0"/>
          </a:p>
          <a:p>
            <a:endParaRPr lang="en-US" dirty="0"/>
          </a:p>
        </p:txBody>
      </p:sp>
    </p:spTree>
    <p:extLst>
      <p:ext uri="{BB962C8B-B14F-4D97-AF65-F5344CB8AC3E}">
        <p14:creationId xmlns:p14="http://schemas.microsoft.com/office/powerpoint/2010/main" val="4289588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SA Programming Merit Badge - Welcome">
            <a:hlinkClick r:id="" action="ppaction://media"/>
            <a:extLst>
              <a:ext uri="{FF2B5EF4-FFF2-40B4-BE49-F238E27FC236}">
                <a16:creationId xmlns:a16="http://schemas.microsoft.com/office/drawing/2014/main" id="{06905B29-073F-5143-BB6A-F7ED9884B040}"/>
              </a:ext>
            </a:extLst>
          </p:cNvPr>
          <p:cNvPicPr>
            <a:picLocks noRot="1" noChangeAspect="1"/>
          </p:cNvPicPr>
          <p:nvPr>
            <a:videoFile r:link="rId1"/>
          </p:nvPr>
        </p:nvPicPr>
        <p:blipFill>
          <a:blip r:embed="rId3"/>
          <a:stretch>
            <a:fillRect/>
          </a:stretch>
        </p:blipFill>
        <p:spPr>
          <a:xfrm>
            <a:off x="2269588" y="1276643"/>
            <a:ext cx="7652825" cy="4304714"/>
          </a:xfrm>
          <a:prstGeom prst="rect">
            <a:avLst/>
          </a:prstGeom>
        </p:spPr>
      </p:pic>
    </p:spTree>
    <p:extLst>
      <p:ext uri="{BB962C8B-B14F-4D97-AF65-F5344CB8AC3E}">
        <p14:creationId xmlns:p14="http://schemas.microsoft.com/office/powerpoint/2010/main" val="10739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3. Programming today</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r>
              <a:rPr lang="en-US" dirty="0"/>
              <a:t>Now you can answer Requirements 3a and 3b!</a:t>
            </a:r>
          </a:p>
        </p:txBody>
      </p:sp>
    </p:spTree>
    <p:extLst>
      <p:ext uri="{BB962C8B-B14F-4D97-AF65-F5344CB8AC3E}">
        <p14:creationId xmlns:p14="http://schemas.microsoft.com/office/powerpoint/2010/main" val="1416751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4. Intellectual property</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9540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1534E2F-3F39-4041-91EC-7EF63E212F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7129" y="1762369"/>
            <a:ext cx="38100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85279A9-554C-5342-A8D2-6150552BF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64014" y="1762369"/>
            <a:ext cx="45466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A9124DD-5E99-8444-B874-435D2FDAD1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87499" y="1285924"/>
            <a:ext cx="1282700" cy="4483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2CBE24-72C0-2841-9386-8A75CF3EF297}"/>
              </a:ext>
            </a:extLst>
          </p:cNvPr>
          <p:cNvSpPr txBox="1"/>
          <p:nvPr/>
        </p:nvSpPr>
        <p:spPr>
          <a:xfrm>
            <a:off x="759601" y="4251569"/>
            <a:ext cx="3245056" cy="646331"/>
          </a:xfrm>
          <a:prstGeom prst="rect">
            <a:avLst/>
          </a:prstGeom>
          <a:noFill/>
        </p:spPr>
        <p:txBody>
          <a:bodyPr wrap="none" rtlCol="0">
            <a:spAutoFit/>
          </a:bodyPr>
          <a:lstStyle/>
          <a:p>
            <a:r>
              <a:rPr lang="en-US" dirty="0"/>
              <a:t>László </a:t>
            </a:r>
            <a:r>
              <a:rPr lang="en-US" dirty="0" err="1"/>
              <a:t>Jozsef</a:t>
            </a:r>
            <a:r>
              <a:rPr lang="en-US" dirty="0"/>
              <a:t> </a:t>
            </a:r>
            <a:r>
              <a:rPr lang="en-US" dirty="0" err="1"/>
              <a:t>Bíró</a:t>
            </a:r>
            <a:r>
              <a:rPr lang="en-US" dirty="0"/>
              <a:t>,</a:t>
            </a:r>
          </a:p>
          <a:p>
            <a:r>
              <a:rPr lang="en-US" dirty="0"/>
              <a:t>the inventor of the ballpoint pen</a:t>
            </a:r>
          </a:p>
        </p:txBody>
      </p:sp>
      <p:sp>
        <p:nvSpPr>
          <p:cNvPr id="4" name="Rectangle 3">
            <a:extLst>
              <a:ext uri="{FF2B5EF4-FFF2-40B4-BE49-F238E27FC236}">
                <a16:creationId xmlns:a16="http://schemas.microsoft.com/office/drawing/2014/main" id="{61B02EA2-C98B-FC4F-A678-1F80F6D8D3E8}"/>
              </a:ext>
            </a:extLst>
          </p:cNvPr>
          <p:cNvSpPr/>
          <p:nvPr/>
        </p:nvSpPr>
        <p:spPr>
          <a:xfrm>
            <a:off x="5632591" y="4823069"/>
            <a:ext cx="2526974" cy="646331"/>
          </a:xfrm>
          <a:prstGeom prst="rect">
            <a:avLst/>
          </a:prstGeom>
        </p:spPr>
        <p:txBody>
          <a:bodyPr wrap="none">
            <a:spAutoFit/>
          </a:bodyPr>
          <a:lstStyle/>
          <a:p>
            <a:r>
              <a:rPr lang="en-US" dirty="0"/>
              <a:t>U.S. Patent No. 2390636:</a:t>
            </a:r>
          </a:p>
          <a:p>
            <a:r>
              <a:rPr lang="en-US" dirty="0"/>
              <a:t>“Writing Instrument.”</a:t>
            </a:r>
          </a:p>
        </p:txBody>
      </p:sp>
      <p:sp>
        <p:nvSpPr>
          <p:cNvPr id="5" name="Rectangle 4">
            <a:extLst>
              <a:ext uri="{FF2B5EF4-FFF2-40B4-BE49-F238E27FC236}">
                <a16:creationId xmlns:a16="http://schemas.microsoft.com/office/drawing/2014/main" id="{1C3ECD4E-6F8E-5F43-8E66-0CB63547F6F3}"/>
              </a:ext>
            </a:extLst>
          </p:cNvPr>
          <p:cNvSpPr/>
          <p:nvPr/>
        </p:nvSpPr>
        <p:spPr>
          <a:xfrm>
            <a:off x="9572260" y="5769024"/>
            <a:ext cx="2526974" cy="646331"/>
          </a:xfrm>
          <a:prstGeom prst="rect">
            <a:avLst/>
          </a:prstGeom>
        </p:spPr>
        <p:txBody>
          <a:bodyPr wrap="none">
            <a:spAutoFit/>
          </a:bodyPr>
          <a:lstStyle/>
          <a:p>
            <a:r>
              <a:rPr lang="en-US" dirty="0"/>
              <a:t>U.S. Patent No. 2734484:</a:t>
            </a:r>
          </a:p>
          <a:p>
            <a:r>
              <a:rPr lang="en-US" dirty="0"/>
              <a:t>“Ball Point Pen.”</a:t>
            </a:r>
          </a:p>
        </p:txBody>
      </p:sp>
    </p:spTree>
    <p:extLst>
      <p:ext uri="{BB962C8B-B14F-4D97-AF65-F5344CB8AC3E}">
        <p14:creationId xmlns:p14="http://schemas.microsoft.com/office/powerpoint/2010/main" val="380767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Tree>
    <p:extLst>
      <p:ext uri="{BB962C8B-B14F-4D97-AF65-F5344CB8AC3E}">
        <p14:creationId xmlns:p14="http://schemas.microsoft.com/office/powerpoint/2010/main" val="385749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F926-45F0-C34F-9FFA-4805DF6954D8}"/>
              </a:ext>
            </a:extLst>
          </p:cNvPr>
          <p:cNvSpPr>
            <a:spLocks noGrp="1"/>
          </p:cNvSpPr>
          <p:nvPr>
            <p:ph type="title"/>
          </p:nvPr>
        </p:nvSpPr>
        <p:spPr/>
        <p:txBody>
          <a:bodyPr/>
          <a:lstStyle/>
          <a:p>
            <a:r>
              <a:rPr lang="en-US" dirty="0"/>
              <a:t>And so? What is programming?</a:t>
            </a:r>
          </a:p>
        </p:txBody>
      </p:sp>
      <p:sp>
        <p:nvSpPr>
          <p:cNvPr id="3" name="Content Placeholder 2">
            <a:extLst>
              <a:ext uri="{FF2B5EF4-FFF2-40B4-BE49-F238E27FC236}">
                <a16:creationId xmlns:a16="http://schemas.microsoft.com/office/drawing/2014/main" id="{5E87951A-015C-5F45-9F72-18E5467C739A}"/>
              </a:ext>
            </a:extLst>
          </p:cNvPr>
          <p:cNvSpPr>
            <a:spLocks noGrp="1"/>
          </p:cNvSpPr>
          <p:nvPr>
            <p:ph idx="1"/>
          </p:nvPr>
        </p:nvSpPr>
        <p:spPr/>
        <p:txBody>
          <a:bodyPr/>
          <a:lstStyle/>
          <a:p>
            <a:r>
              <a:rPr lang="en-US" dirty="0"/>
              <a:t>Programming is the act of inserting instructions into a computer or machine to be followed.</a:t>
            </a:r>
          </a:p>
          <a:p>
            <a:endParaRPr lang="en-US" dirty="0"/>
          </a:p>
          <a:p>
            <a:r>
              <a:rPr lang="en-US" dirty="0"/>
              <a:t>There are many different career fields involving the programming of computers; each utilizing different languages, techniques, and systems.</a:t>
            </a:r>
          </a:p>
          <a:p>
            <a:endParaRPr lang="en-US" dirty="0"/>
          </a:p>
          <a:p>
            <a:r>
              <a:rPr lang="en-US" dirty="0"/>
              <a:t>We are only going to cover a few of the different aspects of programming during this Merit Badge, but there are so many more.</a:t>
            </a:r>
          </a:p>
          <a:p>
            <a:endParaRPr lang="en-US" dirty="0"/>
          </a:p>
        </p:txBody>
      </p:sp>
    </p:spTree>
    <p:extLst>
      <p:ext uri="{BB962C8B-B14F-4D97-AF65-F5344CB8AC3E}">
        <p14:creationId xmlns:p14="http://schemas.microsoft.com/office/powerpoint/2010/main" val="2079140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spTree>
    <p:extLst>
      <p:ext uri="{BB962C8B-B14F-4D97-AF65-F5344CB8AC3E}">
        <p14:creationId xmlns:p14="http://schemas.microsoft.com/office/powerpoint/2010/main" val="41113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923330"/>
          </a:xfrm>
          <a:prstGeom prst="rect">
            <a:avLst/>
          </a:prstGeom>
          <a:noFill/>
        </p:spPr>
        <p:txBody>
          <a:bodyPr wrap="square" rtlCol="0">
            <a:spAutoFit/>
          </a:bodyPr>
          <a:lstStyle/>
          <a:p>
            <a:r>
              <a:rPr lang="en-US" i="1" dirty="0"/>
              <a:t>Protects expression of idea</a:t>
            </a:r>
          </a:p>
          <a:p>
            <a:r>
              <a:rPr lang="en-US" dirty="0">
                <a:solidFill>
                  <a:schemeClr val="accent1"/>
                </a:solidFill>
              </a:rPr>
              <a:t>The Merit Badge Book is © BSA</a:t>
            </a:r>
          </a:p>
          <a:p>
            <a:r>
              <a:rPr lang="en-US" dirty="0" err="1">
                <a:solidFill>
                  <a:schemeClr val="accent1"/>
                </a:solidFill>
              </a:rPr>
              <a:t>Powerpoints</a:t>
            </a:r>
            <a:r>
              <a:rPr lang="en-US" dirty="0">
                <a:solidFill>
                  <a:schemeClr val="accent1"/>
                </a:solidFill>
              </a:rPr>
              <a:t>, game art, specific code, …</a:t>
            </a:r>
          </a:p>
        </p:txBody>
      </p:sp>
    </p:spTree>
    <p:extLst>
      <p:ext uri="{BB962C8B-B14F-4D97-AF65-F5344CB8AC3E}">
        <p14:creationId xmlns:p14="http://schemas.microsoft.com/office/powerpoint/2010/main" val="2709566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85323"/>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spTree>
    <p:extLst>
      <p:ext uri="{BB962C8B-B14F-4D97-AF65-F5344CB8AC3E}">
        <p14:creationId xmlns:p14="http://schemas.microsoft.com/office/powerpoint/2010/main" val="100572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390101" cy="2585323"/>
          </a:xfrm>
          <a:prstGeom prst="rect">
            <a:avLst/>
          </a:prstGeom>
          <a:noFill/>
        </p:spPr>
        <p:txBody>
          <a:bodyPr wrap="square" rtlCol="0">
            <a:spAutoFit/>
          </a:bodyPr>
          <a:lstStyle/>
          <a:p>
            <a:r>
              <a:rPr lang="en-US" i="1" dirty="0"/>
              <a:t>Protects useful and innovative processes or methods, machines, manufactured items, …</a:t>
            </a:r>
          </a:p>
          <a:p>
            <a:endParaRPr lang="en-US" dirty="0"/>
          </a:p>
          <a:p>
            <a:r>
              <a:rPr lang="en-US" dirty="0">
                <a:solidFill>
                  <a:schemeClr val="accent1"/>
                </a:solidFill>
              </a:rPr>
              <a:t>A new and revolutionary math algorithm used in an app</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pic>
        <p:nvPicPr>
          <p:cNvPr id="8194" name="Picture 2" descr="Related image">
            <a:extLst>
              <a:ext uri="{FF2B5EF4-FFF2-40B4-BE49-F238E27FC236}">
                <a16:creationId xmlns:a16="http://schemas.microsoft.com/office/drawing/2014/main" id="{80D6D372-0AC0-D64F-A851-B264182E49A1}"/>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04441" y="2714220"/>
            <a:ext cx="3287559" cy="41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12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85323"/>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593706" cy="369332"/>
          </a:xfrm>
          <a:prstGeom prst="rect">
            <a:avLst/>
          </a:prstGeom>
          <a:solidFill>
            <a:srgbClr val="C00000"/>
          </a:solidFill>
        </p:spPr>
        <p:txBody>
          <a:bodyPr wrap="none" rtlCol="0">
            <a:spAutoFit/>
          </a:bodyPr>
          <a:lstStyle/>
          <a:p>
            <a:r>
              <a:rPr lang="en-US" b="1" i="1" dirty="0">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52373"/>
            <a:ext cx="1773184" cy="153941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923330"/>
          </a:xfrm>
          <a:prstGeom prst="rect">
            <a:avLst/>
          </a:prstGeom>
          <a:noFill/>
        </p:spPr>
        <p:txBody>
          <a:bodyPr wrap="square" rtlCol="0">
            <a:spAutoFit/>
          </a:bodyPr>
          <a:lstStyle/>
          <a:p>
            <a:r>
              <a:rPr lang="en-US" dirty="0"/>
              <a:t>Protects a word, phrase, symbol, sound or color that identifies or distinguishes the source of a particular product or service</a:t>
            </a:r>
          </a:p>
        </p:txBody>
      </p:sp>
      <p:pic>
        <p:nvPicPr>
          <p:cNvPr id="20" name="Picture 2" descr="Related image">
            <a:extLst>
              <a:ext uri="{FF2B5EF4-FFF2-40B4-BE49-F238E27FC236}">
                <a16:creationId xmlns:a16="http://schemas.microsoft.com/office/drawing/2014/main" id="{0DB77CB3-AA66-9642-BA23-EBAA575AE2C3}"/>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04441" y="2714220"/>
            <a:ext cx="3287559" cy="41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43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85323"/>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593706" cy="369332"/>
          </a:xfrm>
          <a:prstGeom prst="rect">
            <a:avLst/>
          </a:prstGeom>
          <a:solidFill>
            <a:srgbClr val="C00000"/>
          </a:solidFill>
        </p:spPr>
        <p:txBody>
          <a:bodyPr wrap="none" rtlCol="0">
            <a:spAutoFit/>
          </a:bodyPr>
          <a:lstStyle/>
          <a:p>
            <a:r>
              <a:rPr lang="en-US" b="1" i="1" dirty="0">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52373"/>
            <a:ext cx="1773184" cy="153941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923330"/>
          </a:xfrm>
          <a:prstGeom prst="rect">
            <a:avLst/>
          </a:prstGeom>
          <a:noFill/>
        </p:spPr>
        <p:txBody>
          <a:bodyPr wrap="square" rtlCol="0">
            <a:spAutoFit/>
          </a:bodyPr>
          <a:lstStyle/>
          <a:p>
            <a:r>
              <a:rPr lang="en-US" i="1" dirty="0"/>
              <a:t>Protects a word, phrase, symbol, sound or color that identifies or distinguishes the source of a particular product or service</a:t>
            </a:r>
          </a:p>
        </p:txBody>
      </p:sp>
      <p:pic>
        <p:nvPicPr>
          <p:cNvPr id="15" name="Picture 2" descr="Related image">
            <a:extLst>
              <a:ext uri="{FF2B5EF4-FFF2-40B4-BE49-F238E27FC236}">
                <a16:creationId xmlns:a16="http://schemas.microsoft.com/office/drawing/2014/main" id="{E2DDC16E-C395-5446-BF40-2F1C047D68A9}"/>
              </a:ext>
            </a:extLst>
          </p:cNvPr>
          <p:cNvPicPr>
            <a:picLocks noChangeAspect="1" noChangeArrowheads="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04441" y="2714220"/>
            <a:ext cx="3287559" cy="41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466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85323"/>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593706" cy="369332"/>
          </a:xfrm>
          <a:prstGeom prst="rect">
            <a:avLst/>
          </a:prstGeom>
          <a:solidFill>
            <a:srgbClr val="C00000"/>
          </a:solidFill>
        </p:spPr>
        <p:txBody>
          <a:bodyPr wrap="none" rtlCol="0">
            <a:spAutoFit/>
          </a:bodyPr>
          <a:lstStyle/>
          <a:p>
            <a:r>
              <a:rPr lang="en-US" b="1" i="1" dirty="0">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52373"/>
            <a:ext cx="1773184" cy="153941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69332"/>
          </a:xfrm>
          <a:prstGeom prst="rect">
            <a:avLst/>
          </a:prstGeom>
          <a:solidFill>
            <a:srgbClr val="C00000"/>
          </a:solidFill>
        </p:spPr>
        <p:txBody>
          <a:bodyPr wrap="square" rtlCol="0">
            <a:spAutoFit/>
          </a:bodyPr>
          <a:lstStyle/>
          <a:p>
            <a:r>
              <a:rPr lang="en-US" b="1" i="1" dirty="0">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63941"/>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5338DC-4F89-6E4F-BE6C-B2F1CDBF60DD}"/>
              </a:ext>
            </a:extLst>
          </p:cNvPr>
          <p:cNvSpPr txBox="1"/>
          <p:nvPr/>
        </p:nvSpPr>
        <p:spPr>
          <a:xfrm>
            <a:off x="305072" y="4454968"/>
            <a:ext cx="5149035" cy="923330"/>
          </a:xfrm>
          <a:prstGeom prst="rect">
            <a:avLst/>
          </a:prstGeom>
          <a:noFill/>
        </p:spPr>
        <p:txBody>
          <a:bodyPr wrap="square" rtlCol="0">
            <a:spAutoFit/>
          </a:bodyPr>
          <a:lstStyle/>
          <a:p>
            <a:r>
              <a:rPr lang="en-US" dirty="0"/>
              <a:t>Protects valuable information be not disclosing it to anyone, enforced by a contract called a NDA (Non Disclosure Agreement)</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923330"/>
          </a:xfrm>
          <a:prstGeom prst="rect">
            <a:avLst/>
          </a:prstGeom>
          <a:noFill/>
        </p:spPr>
        <p:txBody>
          <a:bodyPr wrap="square" rtlCol="0">
            <a:spAutoFit/>
          </a:bodyPr>
          <a:lstStyle/>
          <a:p>
            <a:r>
              <a:rPr lang="en-US" dirty="0"/>
              <a:t>Protects a word, phrase, symbol, </a:t>
            </a:r>
            <a:r>
              <a:rPr lang="en-US" dirty="0" err="1"/>
              <a:t>soud</a:t>
            </a:r>
            <a:r>
              <a:rPr lang="en-US" dirty="0"/>
              <a:t> or color that identifies or distinguishes the source of a particular product or service</a:t>
            </a:r>
          </a:p>
        </p:txBody>
      </p:sp>
      <p:pic>
        <p:nvPicPr>
          <p:cNvPr id="20" name="Picture 2" descr="Related image">
            <a:extLst>
              <a:ext uri="{FF2B5EF4-FFF2-40B4-BE49-F238E27FC236}">
                <a16:creationId xmlns:a16="http://schemas.microsoft.com/office/drawing/2014/main" id="{96B2E49C-0130-B045-9950-CD6436D0E8FC}"/>
              </a:ext>
            </a:extLst>
          </p:cNvPr>
          <p:cNvPicPr>
            <a:picLocks noChangeAspect="1" noChangeArrowheads="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04441" y="2714220"/>
            <a:ext cx="3287559" cy="41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488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549737" cy="369332"/>
          </a:xfrm>
          <a:prstGeom prst="rect">
            <a:avLst/>
          </a:prstGeom>
          <a:solidFill>
            <a:srgbClr val="C00000"/>
          </a:solidFill>
        </p:spPr>
        <p:txBody>
          <a:bodyPr wrap="non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dirty="0">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85323"/>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593706" cy="369332"/>
          </a:xfrm>
          <a:prstGeom prst="rect">
            <a:avLst/>
          </a:prstGeom>
          <a:solidFill>
            <a:srgbClr val="C00000"/>
          </a:solidFill>
        </p:spPr>
        <p:txBody>
          <a:bodyPr wrap="none" rtlCol="0">
            <a:spAutoFit/>
          </a:bodyPr>
          <a:lstStyle/>
          <a:p>
            <a:r>
              <a:rPr lang="en-US" b="1" i="1" dirty="0">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52373"/>
            <a:ext cx="1773184" cy="153941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69332"/>
          </a:xfrm>
          <a:prstGeom prst="rect">
            <a:avLst/>
          </a:prstGeom>
          <a:solidFill>
            <a:srgbClr val="C00000"/>
          </a:solidFill>
        </p:spPr>
        <p:txBody>
          <a:bodyPr wrap="square" rtlCol="0">
            <a:spAutoFit/>
          </a:bodyPr>
          <a:lstStyle/>
          <a:p>
            <a:r>
              <a:rPr lang="en-US" b="1" i="1" dirty="0">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63941"/>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dirty="0"/>
              <a:t>Protects a particular expression of an idea that the author created</a:t>
            </a:r>
          </a:p>
          <a:p>
            <a:r>
              <a:rPr lang="en-US" dirty="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923330"/>
          </a:xfrm>
          <a:prstGeom prst="rect">
            <a:avLst/>
          </a:prstGeom>
          <a:noFill/>
        </p:spPr>
        <p:txBody>
          <a:bodyPr wrap="square" rtlCol="0">
            <a:spAutoFit/>
          </a:bodyPr>
          <a:lstStyle/>
          <a:p>
            <a:r>
              <a:rPr lang="en-US" dirty="0"/>
              <a:t>Protects a word, phrase, symbol, </a:t>
            </a:r>
            <a:r>
              <a:rPr lang="en-US" dirty="0" err="1"/>
              <a:t>soud</a:t>
            </a:r>
            <a:r>
              <a:rPr lang="en-US" dirty="0"/>
              <a:t> or color that identifies or distinguishes the source of a particular product or service</a:t>
            </a:r>
          </a:p>
        </p:txBody>
      </p:sp>
      <p:pic>
        <p:nvPicPr>
          <p:cNvPr id="8200" name="Picture 8" descr="Related image">
            <a:extLst>
              <a:ext uri="{FF2B5EF4-FFF2-40B4-BE49-F238E27FC236}">
                <a16:creationId xmlns:a16="http://schemas.microsoft.com/office/drawing/2014/main" id="{C7B65EBE-A761-6F4E-A389-AA8560062D7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flipH="1">
            <a:off x="946509" y="5311923"/>
            <a:ext cx="3663966" cy="15301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elated image">
            <a:extLst>
              <a:ext uri="{FF2B5EF4-FFF2-40B4-BE49-F238E27FC236}">
                <a16:creationId xmlns:a16="http://schemas.microsoft.com/office/drawing/2014/main" id="{96B2E49C-0130-B045-9950-CD6436D0E8FC}"/>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04441" y="2714220"/>
            <a:ext cx="3287559" cy="41551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2B7AC2C-69B1-1D4B-B01E-A19715DC4EB6}"/>
              </a:ext>
            </a:extLst>
          </p:cNvPr>
          <p:cNvSpPr txBox="1"/>
          <p:nvPr/>
        </p:nvSpPr>
        <p:spPr>
          <a:xfrm>
            <a:off x="305072" y="4454968"/>
            <a:ext cx="5149035" cy="923330"/>
          </a:xfrm>
          <a:prstGeom prst="rect">
            <a:avLst/>
          </a:prstGeom>
          <a:noFill/>
        </p:spPr>
        <p:txBody>
          <a:bodyPr wrap="square" rtlCol="0">
            <a:spAutoFit/>
          </a:bodyPr>
          <a:lstStyle/>
          <a:p>
            <a:r>
              <a:rPr lang="en-US" i="1" dirty="0"/>
              <a:t>Protects valuable information be not disclosing it to anyone, enforced by a contract called a NDA</a:t>
            </a:r>
          </a:p>
          <a:p>
            <a:r>
              <a:rPr lang="en-US" dirty="0">
                <a:solidFill>
                  <a:schemeClr val="accent1"/>
                </a:solidFill>
              </a:rPr>
              <a:t>What info Facebook collects, PWD cars, …</a:t>
            </a:r>
          </a:p>
        </p:txBody>
      </p:sp>
    </p:spTree>
    <p:extLst>
      <p:ext uri="{BB962C8B-B14F-4D97-AF65-F5344CB8AC3E}">
        <p14:creationId xmlns:p14="http://schemas.microsoft.com/office/powerpoint/2010/main" val="1437383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dirty="0"/>
              <a:t>Selling your software</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fontScale="92500" lnSpcReduction="20000"/>
          </a:bodyPr>
          <a:lstStyle/>
          <a:p>
            <a:r>
              <a:rPr lang="en-US" b="1" dirty="0">
                <a:solidFill>
                  <a:schemeClr val="accent1"/>
                </a:solidFill>
              </a:rPr>
              <a:t>Freeware</a:t>
            </a:r>
            <a:r>
              <a:rPr lang="en-US" dirty="0"/>
              <a:t> - 100% free to use, not necessarily free to be modified or distributed</a:t>
            </a:r>
          </a:p>
          <a:p>
            <a:r>
              <a:rPr lang="en-US" b="1" dirty="0">
                <a:solidFill>
                  <a:schemeClr val="accent1"/>
                </a:solidFill>
              </a:rPr>
              <a:t>Shareware</a:t>
            </a:r>
            <a:r>
              <a:rPr lang="en-US" dirty="0"/>
              <a:t> - free to download and use but asked for donations (i.e. Ad-Block).  Not free to modify or distribute</a:t>
            </a:r>
          </a:p>
          <a:p>
            <a:r>
              <a:rPr lang="en-US" b="1" dirty="0">
                <a:solidFill>
                  <a:schemeClr val="accent1"/>
                </a:solidFill>
              </a:rPr>
              <a:t>Demo</a:t>
            </a:r>
            <a:r>
              <a:rPr lang="en-US" dirty="0"/>
              <a:t> - A free trial version of the program, may not have all the features enabled. Not free to modify or distribute</a:t>
            </a:r>
          </a:p>
          <a:p>
            <a:r>
              <a:rPr lang="en-US" b="1" dirty="0">
                <a:solidFill>
                  <a:schemeClr val="accent1"/>
                </a:solidFill>
              </a:rPr>
              <a:t>Closed Source </a:t>
            </a:r>
            <a:r>
              <a:rPr lang="en-US" dirty="0"/>
              <a:t>- the code is NOT exposed to the public and cannot be edited or distributed (doesn’t mean free)</a:t>
            </a:r>
          </a:p>
          <a:p>
            <a:r>
              <a:rPr lang="en-US" b="1" dirty="0">
                <a:solidFill>
                  <a:schemeClr val="accent1"/>
                </a:solidFill>
              </a:rPr>
              <a:t>Open Source </a:t>
            </a:r>
            <a:r>
              <a:rPr lang="en-US" dirty="0"/>
              <a:t>- the code is exposed to the public and can be modified or distributed, may be limits or restrictions (doesn’t mean free)</a:t>
            </a:r>
          </a:p>
          <a:p>
            <a:r>
              <a:rPr lang="en-US" b="1" dirty="0">
                <a:solidFill>
                  <a:schemeClr val="accent1"/>
                </a:solidFill>
              </a:rPr>
              <a:t>Public Domain </a:t>
            </a:r>
            <a:r>
              <a:rPr lang="en-US" dirty="0"/>
              <a:t>– There is absolutely no ownership such as copyright, trademark, or patent. Software in the public domain can be modified, distributed, or sold even without any attribution by anyone</a:t>
            </a:r>
          </a:p>
        </p:txBody>
      </p:sp>
      <p:pic>
        <p:nvPicPr>
          <p:cNvPr id="13314" name="Picture 2" descr="Image result for money">
            <a:extLst>
              <a:ext uri="{FF2B5EF4-FFF2-40B4-BE49-F238E27FC236}">
                <a16:creationId xmlns:a16="http://schemas.microsoft.com/office/drawing/2014/main" id="{36702560-A77C-8144-A6A6-04273821C946}"/>
              </a:ext>
            </a:extLst>
          </p:cNvPr>
          <p:cNvPicPr>
            <a:picLocks noChangeAspect="1" noChangeArrowheads="1"/>
          </p:cNvPicPr>
          <p:nvPr/>
        </p:nvPicPr>
        <p:blipFill rotWithShape="1">
          <a:blip r:embed="rId3" cstate="screen">
            <a:clrChange>
              <a:clrFrom>
                <a:srgbClr val="F7F7F7"/>
              </a:clrFrom>
              <a:clrTo>
                <a:srgbClr val="F7F7F7">
                  <a:alpha val="0"/>
                </a:srgbClr>
              </a:clrTo>
            </a:clrChange>
            <a:extLst>
              <a:ext uri="{28A0092B-C50C-407E-A947-70E740481C1C}">
                <a14:useLocalDpi xmlns:a14="http://schemas.microsoft.com/office/drawing/2010/main"/>
              </a:ext>
            </a:extLst>
          </a:blip>
          <a:srcRect/>
          <a:stretch/>
        </p:blipFill>
        <p:spPr bwMode="auto">
          <a:xfrm rot="1176019">
            <a:off x="5908046" y="-338968"/>
            <a:ext cx="1669405" cy="20400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57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dirty="0"/>
              <a:t>Software piracy</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a:bodyPr>
          <a:lstStyle/>
          <a:p>
            <a:endParaRPr lang="en-US" dirty="0"/>
          </a:p>
        </p:txBody>
      </p:sp>
      <p:pic>
        <p:nvPicPr>
          <p:cNvPr id="13316" name="Picture 4" descr="Image result for fbi anti piracy warning">
            <a:extLst>
              <a:ext uri="{FF2B5EF4-FFF2-40B4-BE49-F238E27FC236}">
                <a16:creationId xmlns:a16="http://schemas.microsoft.com/office/drawing/2014/main" id="{AC405E21-23F5-F640-A335-3E314C4BA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04814"/>
            <a:ext cx="3416127" cy="34416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scout is trustworthy">
            <a:extLst>
              <a:ext uri="{FF2B5EF4-FFF2-40B4-BE49-F238E27FC236}">
                <a16:creationId xmlns:a16="http://schemas.microsoft.com/office/drawing/2014/main" id="{04BBE22F-423C-D54E-AEFF-81ED743102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3525" y="1690688"/>
            <a:ext cx="4963551" cy="460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9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2838A0-E0B3-0247-99F9-155F0D47A07F}"/>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Programming is converting </a:t>
            </a:r>
            <a:r>
              <a:rPr lang="en-US" b="1" dirty="0">
                <a:solidFill>
                  <a:srgbClr val="FFFF00"/>
                </a:solidFill>
              </a:rPr>
              <a:t>ideas</a:t>
            </a:r>
            <a:r>
              <a:rPr lang="en-US" dirty="0">
                <a:solidFill>
                  <a:srgbClr val="FFFFFF"/>
                </a:solidFill>
              </a:rPr>
              <a:t> into </a:t>
            </a:r>
            <a:r>
              <a:rPr lang="en-US" b="1" dirty="0">
                <a:solidFill>
                  <a:schemeClr val="accent4"/>
                </a:solidFill>
              </a:rPr>
              <a:t>instructions</a:t>
            </a:r>
          </a:p>
        </p:txBody>
      </p:sp>
      <p:graphicFrame>
        <p:nvGraphicFramePr>
          <p:cNvPr id="23" name="Content Placeholder 2">
            <a:extLst>
              <a:ext uri="{FF2B5EF4-FFF2-40B4-BE49-F238E27FC236}">
                <a16:creationId xmlns:a16="http://schemas.microsoft.com/office/drawing/2014/main" id="{5CD304D7-8DBC-4625-9C6E-EC80939B5893}"/>
              </a:ext>
            </a:extLst>
          </p:cNvPr>
          <p:cNvGraphicFramePr>
            <a:graphicFrameLocks noGrp="1"/>
          </p:cNvGraphicFramePr>
          <p:nvPr>
            <p:ph idx="1"/>
            <p:extLst>
              <p:ext uri="{D42A27DB-BD31-4B8C-83A1-F6EECF244321}">
                <p14:modId xmlns:p14="http://schemas.microsoft.com/office/powerpoint/2010/main" val="6962258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313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C493-6F46-2142-AF89-4CA580A3589E}"/>
              </a:ext>
            </a:extLst>
          </p:cNvPr>
          <p:cNvSpPr>
            <a:spLocks noGrp="1"/>
          </p:cNvSpPr>
          <p:nvPr>
            <p:ph type="title"/>
          </p:nvPr>
        </p:nvSpPr>
        <p:spPr/>
        <p:txBody>
          <a:bodyPr/>
          <a:lstStyle/>
          <a:p>
            <a:r>
              <a:rPr lang="en-US" dirty="0"/>
              <a:t>Owning or licensing?</a:t>
            </a:r>
          </a:p>
        </p:txBody>
      </p:sp>
      <p:sp>
        <p:nvSpPr>
          <p:cNvPr id="3" name="Content Placeholder 2">
            <a:extLst>
              <a:ext uri="{FF2B5EF4-FFF2-40B4-BE49-F238E27FC236}">
                <a16:creationId xmlns:a16="http://schemas.microsoft.com/office/drawing/2014/main" id="{F7AAD034-5171-F646-95D6-9F35ABBCB122}"/>
              </a:ext>
            </a:extLst>
          </p:cNvPr>
          <p:cNvSpPr>
            <a:spLocks noGrp="1"/>
          </p:cNvSpPr>
          <p:nvPr>
            <p:ph idx="1"/>
          </p:nvPr>
        </p:nvSpPr>
        <p:spPr/>
        <p:txBody>
          <a:bodyPr/>
          <a:lstStyle/>
          <a:p>
            <a:pPr marL="0" indent="0">
              <a:buNone/>
            </a:pPr>
            <a:r>
              <a:rPr lang="en-US" dirty="0"/>
              <a:t>Do I own a copy of PowerPoint?</a:t>
            </a:r>
          </a:p>
          <a:p>
            <a:pPr marL="0" indent="0">
              <a:buNone/>
            </a:pPr>
            <a:r>
              <a:rPr lang="en-US" dirty="0"/>
              <a:t>Do I own a copy of Google Chrome?</a:t>
            </a:r>
          </a:p>
          <a:p>
            <a:pPr marL="0" indent="0">
              <a:buNone/>
            </a:pPr>
            <a:r>
              <a:rPr lang="en-US" dirty="0"/>
              <a:t>Do I own a copy of an App I built?</a:t>
            </a:r>
          </a:p>
          <a:p>
            <a:pPr marL="0" indent="0">
              <a:buNone/>
            </a:pPr>
            <a:endParaRPr lang="en-US" dirty="0"/>
          </a:p>
          <a:p>
            <a:pPr marL="0" indent="0">
              <a:buNone/>
            </a:pPr>
            <a:r>
              <a:rPr lang="en-US" dirty="0"/>
              <a:t>What is the difference between owning and licensing?</a:t>
            </a:r>
          </a:p>
          <a:p>
            <a:r>
              <a:rPr lang="en-US" dirty="0"/>
              <a:t>Owning means you have every right to do what you want with the software or code.  Most people do not own software.</a:t>
            </a:r>
          </a:p>
          <a:p>
            <a:r>
              <a:rPr lang="en-US" dirty="0"/>
              <a:t>Licensing is where you “buy or get permission” to use the software, often subscription based.</a:t>
            </a:r>
          </a:p>
          <a:p>
            <a:endParaRPr lang="en-US" dirty="0"/>
          </a:p>
        </p:txBody>
      </p:sp>
    </p:spTree>
    <p:extLst>
      <p:ext uri="{BB962C8B-B14F-4D97-AF65-F5344CB8AC3E}">
        <p14:creationId xmlns:p14="http://schemas.microsoft.com/office/powerpoint/2010/main" val="353617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4" name="Content Placeholder 3">
            <a:extLst>
              <a:ext uri="{FF2B5EF4-FFF2-40B4-BE49-F238E27FC236}">
                <a16:creationId xmlns:a16="http://schemas.microsoft.com/office/drawing/2014/main" id="{E35037FE-F1B0-3640-A144-33AB45B79843}"/>
              </a:ext>
            </a:extLst>
          </p:cNvPr>
          <p:cNvSpPr>
            <a:spLocks noGrp="1"/>
          </p:cNvSpPr>
          <p:nvPr>
            <p:ph idx="1"/>
          </p:nvPr>
        </p:nvSpPr>
        <p:spPr/>
        <p:txBody>
          <a:bodyPr/>
          <a:lstStyle/>
          <a:p>
            <a:r>
              <a:rPr lang="en-US" dirty="0"/>
              <a:t>What is Open Source? </a:t>
            </a:r>
            <a:r>
              <a:rPr lang="en-US" dirty="0">
                <a:hlinkClick r:id="rId2"/>
              </a:rPr>
              <a:t>https://opensource.com/resources/what-open-source</a:t>
            </a:r>
            <a:endParaRPr lang="en-US" dirty="0"/>
          </a:p>
          <a:p>
            <a:r>
              <a:rPr lang="en-US" dirty="0"/>
              <a:t>The Open Source Initiative: </a:t>
            </a:r>
            <a:r>
              <a:rPr lang="en-US" dirty="0">
                <a:hlinkClick r:id="rId3"/>
              </a:rPr>
              <a:t>https://opensource.org/</a:t>
            </a:r>
            <a:endParaRPr lang="en-US" dirty="0"/>
          </a:p>
          <a:p>
            <a:r>
              <a:rPr lang="en-US" dirty="0"/>
              <a:t>Intellectual Property: </a:t>
            </a:r>
            <a:r>
              <a:rPr lang="en-US" dirty="0">
                <a:hlinkClick r:id="rId4"/>
              </a:rPr>
              <a:t>https://en.wikipedia.org/wiki/Intellectual_property</a:t>
            </a:r>
            <a:r>
              <a:rPr lang="en-US" dirty="0"/>
              <a:t> </a:t>
            </a:r>
          </a:p>
          <a:p>
            <a:r>
              <a:rPr lang="en-US" dirty="0"/>
              <a:t>Intellectual Property Theft/Piracy: </a:t>
            </a:r>
            <a:r>
              <a:rPr lang="en-US" dirty="0">
                <a:hlinkClick r:id="rId5"/>
              </a:rPr>
              <a:t>https://www.fbi.gov/investigate/white-collar-crime/piracy-ip-theft</a:t>
            </a:r>
            <a:endParaRPr lang="en-US" dirty="0"/>
          </a:p>
          <a:p>
            <a:endParaRPr lang="en-US" dirty="0"/>
          </a:p>
        </p:txBody>
      </p:sp>
    </p:spTree>
    <p:extLst>
      <p:ext uri="{BB962C8B-B14F-4D97-AF65-F5344CB8AC3E}">
        <p14:creationId xmlns:p14="http://schemas.microsoft.com/office/powerpoint/2010/main" val="535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4. Intellectual property</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r>
              <a:rPr lang="en-US" dirty="0"/>
              <a:t>Now you can answer Requirements 4a, 4b and 4c!</a:t>
            </a:r>
          </a:p>
        </p:txBody>
      </p:sp>
    </p:spTree>
    <p:extLst>
      <p:ext uri="{BB962C8B-B14F-4D97-AF65-F5344CB8AC3E}">
        <p14:creationId xmlns:p14="http://schemas.microsoft.com/office/powerpoint/2010/main" val="1170899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6. Careers</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5793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3211E-8009-4812-BD59-505A213C45F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8566018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2116-DE69-B344-A528-7176C4A9C2F5}"/>
              </a:ext>
            </a:extLst>
          </p:cNvPr>
          <p:cNvSpPr>
            <a:spLocks noGrp="1"/>
          </p:cNvSpPr>
          <p:nvPr>
            <p:ph type="title"/>
          </p:nvPr>
        </p:nvSpPr>
        <p:spPr/>
        <p:txBody>
          <a:bodyPr/>
          <a:lstStyle/>
          <a:p>
            <a:r>
              <a:rPr lang="en-US" dirty="0"/>
              <a:t>Where is programming used?</a:t>
            </a:r>
          </a:p>
        </p:txBody>
      </p:sp>
      <p:pic>
        <p:nvPicPr>
          <p:cNvPr id="14338" name="Picture 2" descr="Image result for everywhere">
            <a:extLst>
              <a:ext uri="{FF2B5EF4-FFF2-40B4-BE49-F238E27FC236}">
                <a16:creationId xmlns:a16="http://schemas.microsoft.com/office/drawing/2014/main" id="{14DE994F-45D4-5C41-BA8E-4BD343745F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69084" y="1318031"/>
            <a:ext cx="9853833" cy="5548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C0DEEA-A8BB-DE4C-8587-4DCCAD140F34}"/>
              </a:ext>
            </a:extLst>
          </p:cNvPr>
          <p:cNvSpPr txBox="1"/>
          <p:nvPr/>
        </p:nvSpPr>
        <p:spPr>
          <a:xfrm>
            <a:off x="10476284" y="6488668"/>
            <a:ext cx="1755032" cy="369332"/>
          </a:xfrm>
          <a:prstGeom prst="rect">
            <a:avLst/>
          </a:prstGeom>
          <a:noFill/>
        </p:spPr>
        <p:txBody>
          <a:bodyPr wrap="none" rtlCol="0">
            <a:spAutoFit/>
          </a:bodyPr>
          <a:lstStyle/>
          <a:p>
            <a:r>
              <a:rPr lang="en-US" dirty="0"/>
              <a:t>(A: Everywhere!)</a:t>
            </a:r>
          </a:p>
        </p:txBody>
      </p:sp>
    </p:spTree>
    <p:extLst>
      <p:ext uri="{BB962C8B-B14F-4D97-AF65-F5344CB8AC3E}">
        <p14:creationId xmlns:p14="http://schemas.microsoft.com/office/powerpoint/2010/main" val="209089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10892C-60E9-E643-8BEA-07183D9AF477}"/>
              </a:ext>
            </a:extLst>
          </p:cNvPr>
          <p:cNvSpPr>
            <a:spLocks noGrp="1"/>
          </p:cNvSpPr>
          <p:nvPr>
            <p:ph type="title"/>
          </p:nvPr>
        </p:nvSpPr>
        <p:spPr>
          <a:xfrm>
            <a:off x="838200" y="1412488"/>
            <a:ext cx="2899189" cy="4363844"/>
          </a:xfrm>
        </p:spPr>
        <p:txBody>
          <a:bodyPr anchor="t">
            <a:normAutofit/>
          </a:bodyPr>
          <a:lstStyle/>
          <a:p>
            <a:r>
              <a:rPr lang="en-US" sz="3700">
                <a:solidFill>
                  <a:srgbClr val="FFFFFF"/>
                </a:solidFill>
              </a:rPr>
              <a:t>Where is programming used?</a:t>
            </a:r>
          </a:p>
        </p:txBody>
      </p:sp>
      <p:sp>
        <p:nvSpPr>
          <p:cNvPr id="3" name="Content Placeholder 2">
            <a:extLst>
              <a:ext uri="{FF2B5EF4-FFF2-40B4-BE49-F238E27FC236}">
                <a16:creationId xmlns:a16="http://schemas.microsoft.com/office/drawing/2014/main" id="{C5D8EC0F-37EC-C047-8540-7BBF6CF207D9}"/>
              </a:ext>
            </a:extLst>
          </p:cNvPr>
          <p:cNvSpPr>
            <a:spLocks noGrp="1"/>
          </p:cNvSpPr>
          <p:nvPr>
            <p:ph sz="half" idx="1"/>
          </p:nvPr>
        </p:nvSpPr>
        <p:spPr>
          <a:xfrm>
            <a:off x="4380855" y="1412489"/>
            <a:ext cx="3427283" cy="4363844"/>
          </a:xfrm>
        </p:spPr>
        <p:txBody>
          <a:bodyPr>
            <a:normAutofit/>
          </a:bodyPr>
          <a:lstStyle/>
          <a:p>
            <a:r>
              <a:rPr lang="en-US" sz="2000"/>
              <a:t>Mobile devices</a:t>
            </a:r>
          </a:p>
          <a:p>
            <a:r>
              <a:rPr lang="en-US" sz="2000"/>
              <a:t>Business applications</a:t>
            </a:r>
          </a:p>
          <a:p>
            <a:r>
              <a:rPr lang="en-US" sz="2000"/>
              <a:t>Factory automation</a:t>
            </a:r>
          </a:p>
          <a:p>
            <a:r>
              <a:rPr lang="en-US" sz="2000"/>
              <a:t>Robotics</a:t>
            </a:r>
          </a:p>
          <a:p>
            <a:r>
              <a:rPr lang="en-US" sz="2000"/>
              <a:t>Internet</a:t>
            </a:r>
          </a:p>
          <a:p>
            <a:r>
              <a:rPr lang="en-US" sz="2000"/>
              <a:t>Animation</a:t>
            </a:r>
          </a:p>
          <a:p>
            <a:r>
              <a:rPr lang="en-US" sz="2000"/>
              <a:t>Entertainment</a:t>
            </a:r>
          </a:p>
          <a:p>
            <a:r>
              <a:rPr lang="en-US" sz="2000"/>
              <a:t>Outdoor</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84F39E5-44E5-FA4F-B0C8-613827B668DD}"/>
              </a:ext>
            </a:extLst>
          </p:cNvPr>
          <p:cNvSpPr>
            <a:spLocks noGrp="1"/>
          </p:cNvSpPr>
          <p:nvPr>
            <p:ph sz="half" idx="2"/>
          </p:nvPr>
        </p:nvSpPr>
        <p:spPr>
          <a:xfrm>
            <a:off x="8451604" y="1412489"/>
            <a:ext cx="3197701" cy="4363844"/>
          </a:xfrm>
        </p:spPr>
        <p:txBody>
          <a:bodyPr>
            <a:normAutofit/>
          </a:bodyPr>
          <a:lstStyle/>
          <a:p>
            <a:r>
              <a:rPr lang="en-US" sz="2000" dirty="0"/>
              <a:t>Engineering</a:t>
            </a:r>
          </a:p>
          <a:p>
            <a:r>
              <a:rPr lang="en-US" sz="2000" dirty="0"/>
              <a:t>Science</a:t>
            </a:r>
          </a:p>
          <a:p>
            <a:r>
              <a:rPr lang="en-US" sz="2000" dirty="0"/>
              <a:t>Automobiles</a:t>
            </a:r>
          </a:p>
          <a:p>
            <a:r>
              <a:rPr lang="en-US" sz="2000" dirty="0"/>
              <a:t>Traffic control</a:t>
            </a:r>
          </a:p>
          <a:p>
            <a:r>
              <a:rPr lang="en-US" sz="2000" dirty="0"/>
              <a:t>Information security</a:t>
            </a:r>
          </a:p>
          <a:p>
            <a:r>
              <a:rPr lang="en-US" sz="2000" dirty="0"/>
              <a:t>Gadgets</a:t>
            </a:r>
          </a:p>
          <a:p>
            <a:r>
              <a:rPr lang="en-US" sz="2000" dirty="0"/>
              <a:t>Medical devices</a:t>
            </a:r>
          </a:p>
          <a:p>
            <a:r>
              <a:rPr lang="en-US" sz="2000" dirty="0"/>
              <a:t>Healthcare</a:t>
            </a:r>
          </a:p>
          <a:p>
            <a:r>
              <a:rPr lang="en-US" sz="2000" dirty="0"/>
              <a:t>…</a:t>
            </a:r>
          </a:p>
        </p:txBody>
      </p:sp>
      <p:sp>
        <p:nvSpPr>
          <p:cNvPr id="5" name="Rounded Rectangular Callout 4">
            <a:extLst>
              <a:ext uri="{FF2B5EF4-FFF2-40B4-BE49-F238E27FC236}">
                <a16:creationId xmlns:a16="http://schemas.microsoft.com/office/drawing/2014/main" id="{2B7430B1-FB30-024E-B178-EBB3640B64DC}"/>
              </a:ext>
            </a:extLst>
          </p:cNvPr>
          <p:cNvSpPr/>
          <p:nvPr/>
        </p:nvSpPr>
        <p:spPr>
          <a:xfrm>
            <a:off x="9551885" y="5070088"/>
            <a:ext cx="1801915" cy="1434905"/>
          </a:xfrm>
          <a:prstGeom prst="wedgeRoundRectCallout">
            <a:avLst>
              <a:gd name="adj1" fmla="val -24737"/>
              <a:gd name="adj2" fmla="val -590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you find examples around you?</a:t>
            </a:r>
          </a:p>
        </p:txBody>
      </p:sp>
    </p:spTree>
    <p:extLst>
      <p:ext uri="{BB962C8B-B14F-4D97-AF65-F5344CB8AC3E}">
        <p14:creationId xmlns:p14="http://schemas.microsoft.com/office/powerpoint/2010/main" val="21837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4" name="Content Placeholder 3">
            <a:extLst>
              <a:ext uri="{FF2B5EF4-FFF2-40B4-BE49-F238E27FC236}">
                <a16:creationId xmlns:a16="http://schemas.microsoft.com/office/drawing/2014/main" id="{7FDD7E02-7E42-4240-B493-AA01FC86FD44}"/>
              </a:ext>
            </a:extLst>
          </p:cNvPr>
          <p:cNvSpPr>
            <a:spLocks noGrp="1"/>
          </p:cNvSpPr>
          <p:nvPr>
            <p:ph idx="1"/>
          </p:nvPr>
        </p:nvSpPr>
        <p:spPr/>
        <p:txBody>
          <a:bodyPr>
            <a:normAutofit fontScale="92500" lnSpcReduction="20000"/>
          </a:bodyPr>
          <a:lstStyle/>
          <a:p>
            <a:r>
              <a:rPr lang="en-US" dirty="0"/>
              <a:t>Examples of programs for different industries (Boys Life): </a:t>
            </a:r>
            <a:r>
              <a:rPr lang="en-US" dirty="0">
                <a:hlinkClick r:id="rId2"/>
              </a:rPr>
              <a:t>https://boyslife.org/merit-badges/programming-merit-badge/</a:t>
            </a:r>
            <a:endParaRPr lang="en-US" dirty="0"/>
          </a:p>
          <a:p>
            <a:r>
              <a:rPr lang="en-US" dirty="0"/>
              <a:t>How to become a computer programmer? (Learn How To Become): </a:t>
            </a:r>
            <a:r>
              <a:rPr lang="en-US" dirty="0">
                <a:hlinkClick r:id="rId3"/>
              </a:rPr>
              <a:t>https://www.learnhowtobecome.org/computer-programmer/</a:t>
            </a:r>
            <a:endParaRPr lang="en-US" dirty="0"/>
          </a:p>
          <a:p>
            <a:r>
              <a:rPr lang="en-US" dirty="0"/>
              <a:t>9 Programming Careers for Coding Connoisseurs (Rasmussen College): </a:t>
            </a:r>
            <a:r>
              <a:rPr lang="en-US" dirty="0">
                <a:hlinkClick r:id="rId4"/>
              </a:rPr>
              <a:t>https://www.rasmussen.edu/degrees/technology/blog/programming-careers-for-coding-connoisseurs/</a:t>
            </a:r>
            <a:endParaRPr lang="en-US" dirty="0"/>
          </a:p>
          <a:p>
            <a:r>
              <a:rPr lang="en-US" dirty="0"/>
              <a:t>What Does a Computer Programmer Do? (The Balance Career): </a:t>
            </a:r>
            <a:r>
              <a:rPr lang="en-US" dirty="0">
                <a:hlinkClick r:id="rId5"/>
              </a:rPr>
              <a:t>https://www.thebalancecareers.com/what-does-a-computer-programmer-do-525996</a:t>
            </a:r>
            <a:endParaRPr lang="en-US" dirty="0"/>
          </a:p>
          <a:p>
            <a:r>
              <a:rPr lang="en-US" dirty="0"/>
              <a:t>10 signs a career in coding and software development might be right for you (The Guardian): </a:t>
            </a:r>
            <a:r>
              <a:rPr lang="en-US" dirty="0">
                <a:hlinkClick r:id="rId6"/>
              </a:rPr>
              <a:t>https://www.theguardian.com/careers/ten-signs-career-coding-software-development-right-for-you</a:t>
            </a:r>
            <a:r>
              <a:rPr lang="en-US" dirty="0"/>
              <a:t> </a:t>
            </a:r>
          </a:p>
        </p:txBody>
      </p:sp>
    </p:spTree>
    <p:extLst>
      <p:ext uri="{BB962C8B-B14F-4D97-AF65-F5344CB8AC3E}">
        <p14:creationId xmlns:p14="http://schemas.microsoft.com/office/powerpoint/2010/main" val="1885673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p:txBody>
          <a:bodyPr/>
          <a:lstStyle/>
          <a:p>
            <a:r>
              <a:rPr lang="en-US" dirty="0"/>
              <a:t>6. Careers</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p:txBody>
          <a:bodyPr/>
          <a:lstStyle/>
          <a:p>
            <a:r>
              <a:rPr lang="en-US" dirty="0"/>
              <a:t>Now you can answer Requirements 6!</a:t>
            </a:r>
          </a:p>
        </p:txBody>
      </p:sp>
    </p:spTree>
    <p:extLst>
      <p:ext uri="{BB962C8B-B14F-4D97-AF65-F5344CB8AC3E}">
        <p14:creationId xmlns:p14="http://schemas.microsoft.com/office/powerpoint/2010/main" val="1818616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401D-CCCA-5D4E-B3F2-F932D91DCC07}"/>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4202E31A-FA88-E946-A036-BFD92330E46D}"/>
              </a:ext>
            </a:extLst>
          </p:cNvPr>
          <p:cNvSpPr>
            <a:spLocks noGrp="1"/>
          </p:cNvSpPr>
          <p:nvPr>
            <p:ph idx="1"/>
          </p:nvPr>
        </p:nvSpPr>
        <p:spPr/>
        <p:txBody>
          <a:bodyPr>
            <a:normAutofit lnSpcReduction="10000"/>
          </a:bodyPr>
          <a:lstStyle/>
          <a:p>
            <a:r>
              <a:rPr lang="en-US" dirty="0"/>
              <a:t>Check the requirements </a:t>
            </a:r>
            <a:r>
              <a:rPr lang="en-US" sz="1600" dirty="0"/>
              <a:t>(</a:t>
            </a:r>
            <a:r>
              <a:rPr lang="en-US" sz="1600" dirty="0">
                <a:hlinkClick r:id="rId2"/>
              </a:rPr>
              <a:t>https://filestore.scouting.org/filestore/Merit_Badge_ReqandRes/Programming.pdf</a:t>
            </a:r>
            <a:r>
              <a:rPr lang="en-US" sz="1600" dirty="0"/>
              <a:t>)</a:t>
            </a:r>
          </a:p>
          <a:p>
            <a:endParaRPr lang="en-US" dirty="0"/>
          </a:p>
          <a:p>
            <a:r>
              <a:rPr lang="en-US" dirty="0"/>
              <a:t>Use the worksheet to track progress </a:t>
            </a:r>
            <a:r>
              <a:rPr lang="en-US" sz="1600" dirty="0"/>
              <a:t>(</a:t>
            </a:r>
            <a:r>
              <a:rPr lang="en-US" sz="1600" dirty="0">
                <a:hlinkClick r:id="rId3"/>
              </a:rPr>
              <a:t>https://boyslifeorg.files.wordpress.com/2019/06/programming.pdf</a:t>
            </a:r>
            <a:r>
              <a:rPr lang="en-US" sz="1600" dirty="0"/>
              <a:t>)</a:t>
            </a:r>
          </a:p>
          <a:p>
            <a:endParaRPr lang="en-US" dirty="0"/>
          </a:p>
          <a:p>
            <a:r>
              <a:rPr lang="en-US" dirty="0"/>
              <a:t>If you need anything, tell me. I’m happy to explain, re-explain, or debug with you!</a:t>
            </a:r>
          </a:p>
          <a:p>
            <a:endParaRPr lang="en-US" dirty="0"/>
          </a:p>
          <a:p>
            <a:r>
              <a:rPr lang="en-US" dirty="0"/>
              <a:t>When you are ready, let’s discuss! The easiest is 20-30 minutes before a Troop meeting</a:t>
            </a:r>
          </a:p>
        </p:txBody>
      </p:sp>
      <p:pic>
        <p:nvPicPr>
          <p:cNvPr id="4" name="Picture 3" descr="A picture containing fruit&#10;&#10;Description automatically generated">
            <a:extLst>
              <a:ext uri="{FF2B5EF4-FFF2-40B4-BE49-F238E27FC236}">
                <a16:creationId xmlns:a16="http://schemas.microsoft.com/office/drawing/2014/main" id="{E0BFC058-9686-8C4F-A5AC-7F7CB69BA1B0}"/>
              </a:ext>
              <a:ext uri="{C183D7F6-B498-43B3-948B-1728B52AA6E4}">
                <adec:decorative xmlns:adec="http://schemas.microsoft.com/office/drawing/2017/decorative" val="0"/>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95471" y="365125"/>
            <a:ext cx="2845228" cy="2984776"/>
          </a:xfrm>
          <a:prstGeom prst="rect">
            <a:avLst/>
          </a:prstGeom>
        </p:spPr>
      </p:pic>
    </p:spTree>
    <p:extLst>
      <p:ext uri="{BB962C8B-B14F-4D97-AF65-F5344CB8AC3E}">
        <p14:creationId xmlns:p14="http://schemas.microsoft.com/office/powerpoint/2010/main" val="196101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3AD8-F030-46D5-B94C-487A1D9AA259}"/>
              </a:ext>
            </a:extLst>
          </p:cNvPr>
          <p:cNvSpPr>
            <a:spLocks noGrp="1"/>
          </p:cNvSpPr>
          <p:nvPr>
            <p:ph type="title"/>
          </p:nvPr>
        </p:nvSpPr>
        <p:spPr/>
        <p:txBody>
          <a:bodyPr/>
          <a:lstStyle/>
          <a:p>
            <a:r>
              <a:rPr lang="en-US" dirty="0"/>
              <a:t>1. Safety</a:t>
            </a:r>
          </a:p>
        </p:txBody>
      </p:sp>
      <p:sp>
        <p:nvSpPr>
          <p:cNvPr id="3" name="Text Placeholder 2">
            <a:extLst>
              <a:ext uri="{FF2B5EF4-FFF2-40B4-BE49-F238E27FC236}">
                <a16:creationId xmlns:a16="http://schemas.microsoft.com/office/drawing/2014/main" id="{EC89B480-8B35-492F-BC18-0E12DDF63F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662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73E74-0F39-4B6F-A061-89FAB58CD5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6677" y="462964"/>
            <a:ext cx="7338646" cy="5932072"/>
          </a:xfrm>
          <a:prstGeom prst="rect">
            <a:avLst/>
          </a:prstGeom>
        </p:spPr>
      </p:pic>
    </p:spTree>
    <p:extLst>
      <p:ext uri="{BB962C8B-B14F-4D97-AF65-F5344CB8AC3E}">
        <p14:creationId xmlns:p14="http://schemas.microsoft.com/office/powerpoint/2010/main" val="3325879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4763</Words>
  <Application>Microsoft Macintosh PowerPoint</Application>
  <PresentationFormat>Widescreen</PresentationFormat>
  <Paragraphs>684</Paragraphs>
  <Slides>79</Slides>
  <Notes>44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Consolas</vt:lpstr>
      <vt:lpstr>Office Theme</vt:lpstr>
      <vt:lpstr>Programming Merit Badge</vt:lpstr>
      <vt:lpstr>What will be seen today?</vt:lpstr>
      <vt:lpstr>What will NOT be seen today?</vt:lpstr>
      <vt:lpstr>Why me?</vt:lpstr>
      <vt:lpstr>And why you? </vt:lpstr>
      <vt:lpstr>And so? What is programming?</vt:lpstr>
      <vt:lpstr>Programming is converting ideas into instructions</vt:lpstr>
      <vt:lpstr>1. Safety</vt:lpstr>
      <vt:lpstr>PowerPoint Presentation</vt:lpstr>
      <vt:lpstr>PowerPoint Presentation</vt:lpstr>
      <vt:lpstr>RSIs - Repetitive Stress Injuries</vt:lpstr>
      <vt:lpstr>First Aid for RSIs</vt:lpstr>
      <vt:lpstr>Injury prevention</vt:lpstr>
      <vt:lpstr>Take breaks</vt:lpstr>
      <vt:lpstr>Ergonomics</vt:lpstr>
      <vt:lpstr>Electrical safety</vt:lpstr>
      <vt:lpstr>Additional pointers</vt:lpstr>
      <vt:lpstr>1. Safety</vt:lpstr>
      <vt:lpstr>2. History of programming</vt:lpstr>
      <vt:lpstr>PowerPoint Presentation</vt:lpstr>
      <vt:lpstr>Before computers</vt:lpstr>
      <vt:lpstr>PowerPoint Presentation</vt:lpstr>
      <vt:lpstr>Before computers</vt:lpstr>
      <vt:lpstr>PowerPoint Presentation</vt:lpstr>
      <vt:lpstr>Before computers</vt:lpstr>
      <vt:lpstr>PowerPoint Presentation</vt:lpstr>
      <vt:lpstr>Early computers</vt:lpstr>
      <vt:lpstr>History of programming</vt:lpstr>
      <vt:lpstr>PowerPoint Presentation</vt:lpstr>
      <vt:lpstr>History of programming</vt:lpstr>
      <vt:lpstr>PowerPoint Presentation</vt:lpstr>
      <vt:lpstr>History of programming</vt:lpstr>
      <vt:lpstr>PowerPoint Presentation</vt:lpstr>
      <vt:lpstr>Additional pointers</vt:lpstr>
      <vt:lpstr>2. History of programming</vt:lpstr>
      <vt:lpstr>3. Programming today</vt:lpstr>
      <vt:lpstr>PowerPoint Presentation</vt:lpstr>
      <vt:lpstr>Programming Now</vt:lpstr>
      <vt:lpstr>Programming Now</vt:lpstr>
      <vt:lpstr>PowerPoint Presentation</vt:lpstr>
      <vt:lpstr>Programming Languages</vt:lpstr>
      <vt:lpstr>Programming Examples</vt:lpstr>
      <vt:lpstr>PowerPoint Presentation</vt:lpstr>
      <vt:lpstr>PowerPoint Presentation</vt:lpstr>
      <vt:lpstr>PowerPoint Presentation</vt:lpstr>
      <vt:lpstr>Programming Examples</vt:lpstr>
      <vt:lpstr>Programming Examples</vt:lpstr>
      <vt:lpstr>PowerPoint Presentation</vt:lpstr>
      <vt:lpstr>Programming Language Types </vt:lpstr>
      <vt:lpstr>Programming Language Types </vt:lpstr>
      <vt:lpstr>Programming Language Types </vt:lpstr>
      <vt:lpstr>PowerPoint Presentation</vt:lpstr>
      <vt:lpstr>Programmed Devices</vt:lpstr>
      <vt:lpstr>Additional pointers</vt:lpstr>
      <vt:lpstr>PowerPoint Presentation</vt:lpstr>
      <vt:lpstr>3. Programming today</vt:lpstr>
      <vt:lpstr>4. 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Selling your software</vt:lpstr>
      <vt:lpstr>Software piracy</vt:lpstr>
      <vt:lpstr>Owning or licensing?</vt:lpstr>
      <vt:lpstr>Additional pointers</vt:lpstr>
      <vt:lpstr>4. Intellectual property</vt:lpstr>
      <vt:lpstr>6. Careers</vt:lpstr>
      <vt:lpstr>PowerPoint Presentation</vt:lpstr>
      <vt:lpstr>Where is programming used?</vt:lpstr>
      <vt:lpstr>Where is programming used?</vt:lpstr>
      <vt:lpstr>Additional pointers</vt:lpstr>
      <vt:lpstr>6. Careers</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Jean-Etienne Poirrier</dc:creator>
  <cp:lastModifiedBy>Jean-Etienne Poirrier</cp:lastModifiedBy>
  <cp:revision>17</cp:revision>
  <dcterms:created xsi:type="dcterms:W3CDTF">2020-01-31T21:35:05Z</dcterms:created>
  <dcterms:modified xsi:type="dcterms:W3CDTF">2020-02-01T23:45:00Z</dcterms:modified>
</cp:coreProperties>
</file>